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1"/>
  </p:notesMasterIdLst>
  <p:sldIdLst>
    <p:sldId id="256" r:id="rId2"/>
    <p:sldId id="292" r:id="rId3"/>
    <p:sldId id="293" r:id="rId4"/>
    <p:sldId id="294" r:id="rId5"/>
    <p:sldId id="335" r:id="rId6"/>
    <p:sldId id="318" r:id="rId7"/>
    <p:sldId id="333" r:id="rId8"/>
    <p:sldId id="336" r:id="rId9"/>
    <p:sldId id="337" r:id="rId10"/>
    <p:sldId id="338" r:id="rId11"/>
    <p:sldId id="296" r:id="rId12"/>
    <p:sldId id="299" r:id="rId13"/>
    <p:sldId id="300" r:id="rId14"/>
    <p:sldId id="330" r:id="rId15"/>
    <p:sldId id="331" r:id="rId16"/>
    <p:sldId id="339" r:id="rId17"/>
    <p:sldId id="257" r:id="rId18"/>
    <p:sldId id="259" r:id="rId19"/>
    <p:sldId id="260" r:id="rId20"/>
    <p:sldId id="261" r:id="rId21"/>
    <p:sldId id="263" r:id="rId22"/>
    <p:sldId id="265" r:id="rId23"/>
    <p:sldId id="266" r:id="rId24"/>
    <p:sldId id="268" r:id="rId25"/>
    <p:sldId id="269" r:id="rId26"/>
    <p:sldId id="270" r:id="rId27"/>
    <p:sldId id="271" r:id="rId28"/>
    <p:sldId id="274" r:id="rId29"/>
    <p:sldId id="275" r:id="rId30"/>
    <p:sldId id="273" r:id="rId31"/>
    <p:sldId id="278" r:id="rId32"/>
    <p:sldId id="328" r:id="rId33"/>
    <p:sldId id="279" r:id="rId34"/>
    <p:sldId id="280" r:id="rId35"/>
    <p:sldId id="281" r:id="rId36"/>
    <p:sldId id="306" r:id="rId37"/>
    <p:sldId id="307" r:id="rId38"/>
    <p:sldId id="285" r:id="rId39"/>
    <p:sldId id="282" r:id="rId40"/>
    <p:sldId id="283" r:id="rId41"/>
    <p:sldId id="284" r:id="rId42"/>
    <p:sldId id="286" r:id="rId43"/>
    <p:sldId id="287" r:id="rId44"/>
    <p:sldId id="315" r:id="rId45"/>
    <p:sldId id="297" r:id="rId46"/>
    <p:sldId id="298" r:id="rId47"/>
    <p:sldId id="320" r:id="rId48"/>
    <p:sldId id="290" r:id="rId49"/>
    <p:sldId id="302" r:id="rId50"/>
    <p:sldId id="319" r:id="rId51"/>
    <p:sldId id="301" r:id="rId52"/>
    <p:sldId id="311" r:id="rId53"/>
    <p:sldId id="312" r:id="rId54"/>
    <p:sldId id="313" r:id="rId55"/>
    <p:sldId id="321" r:id="rId56"/>
    <p:sldId id="303" r:id="rId57"/>
    <p:sldId id="309" r:id="rId58"/>
    <p:sldId id="310" r:id="rId59"/>
    <p:sldId id="316" r:id="rId60"/>
    <p:sldId id="317" r:id="rId61"/>
    <p:sldId id="304" r:id="rId62"/>
    <p:sldId id="305" r:id="rId63"/>
    <p:sldId id="322" r:id="rId64"/>
    <p:sldId id="323" r:id="rId65"/>
    <p:sldId id="325" r:id="rId66"/>
    <p:sldId id="324" r:id="rId67"/>
    <p:sldId id="326" r:id="rId68"/>
    <p:sldId id="327" r:id="rId69"/>
    <p:sldId id="340" r:id="rId7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7A0000"/>
    <a:srgbClr val="CC0000"/>
    <a:srgbClr val="99FF33"/>
    <a:srgbClr val="336600"/>
    <a:srgbClr val="FF3300"/>
    <a:srgbClr val="33849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11" autoAdjust="0"/>
    <p:restoredTop sz="97273" autoAdjust="0"/>
  </p:normalViewPr>
  <p:slideViewPr>
    <p:cSldViewPr>
      <p:cViewPr varScale="1">
        <p:scale>
          <a:sx n="88" d="100"/>
          <a:sy n="88" d="100"/>
        </p:scale>
        <p:origin x="-6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8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073AA-4BA9-4655-8310-FF75D4152EB4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86085-F8C8-4628-BB10-3374B07B181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6085-F8C8-4628-BB10-3374B07B181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6085-F8C8-4628-BB10-3374B07B181D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6085-F8C8-4628-BB10-3374B07B181D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6085-F8C8-4628-BB10-3374B07B181D}" type="slidenum">
              <a:rPr lang="it-IT" smtClean="0"/>
              <a:pPr/>
              <a:t>57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86085-F8C8-4628-BB10-3374B07B181D}" type="slidenum">
              <a:rPr lang="it-IT" smtClean="0"/>
              <a:pPr/>
              <a:t>61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3AE33-D08F-4B0B-85E0-E51C8D8491A9}" type="datetimeFigureOut">
              <a:rPr lang="it-IT" smtClean="0"/>
              <a:pPr/>
              <a:t>12/02/2011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17D73-0E8D-49EF-96BD-F8657F1E3F8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gif"/><Relationship Id="rId18" Type="http://schemas.openxmlformats.org/officeDocument/2006/relationships/image" Target="../media/image16.jpeg"/><Relationship Id="rId3" Type="http://schemas.openxmlformats.org/officeDocument/2006/relationships/image" Target="../media/image3.jpeg"/><Relationship Id="rId21" Type="http://schemas.openxmlformats.org/officeDocument/2006/relationships/image" Target="../media/image19.png"/><Relationship Id="rId7" Type="http://schemas.openxmlformats.org/officeDocument/2006/relationships/hyperlink" Target="http://www.noci.it/images/stories/10web/forze-ordine/esempi_fucili_da_caccia.jpg" TargetMode="External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image" Target="../media/image2.jpeg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hyperlink" Target="http://www.solfano.it/sgammeglia/L'astrattu.jpg" TargetMode="External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4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0.jpeg"/><Relationship Id="rId18" Type="http://schemas.openxmlformats.org/officeDocument/2006/relationships/image" Target="../media/image85.png"/><Relationship Id="rId3" Type="http://schemas.openxmlformats.org/officeDocument/2006/relationships/image" Target="../media/image72.jpeg"/><Relationship Id="rId7" Type="http://schemas.openxmlformats.org/officeDocument/2006/relationships/image" Target="../media/image75.jpeg"/><Relationship Id="rId12" Type="http://schemas.openxmlformats.org/officeDocument/2006/relationships/image" Target="../media/image79.jpeg"/><Relationship Id="rId17" Type="http://schemas.openxmlformats.org/officeDocument/2006/relationships/image" Target="../media/image84.jpeg"/><Relationship Id="rId2" Type="http://schemas.openxmlformats.org/officeDocument/2006/relationships/image" Target="../media/image71.jpeg"/><Relationship Id="rId16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11" Type="http://schemas.openxmlformats.org/officeDocument/2006/relationships/hyperlink" Target="http://www.fabiomoie.it/storia/juke-box_file/Rock-Ola%201458%20Hi-Fi.JPG" TargetMode="External"/><Relationship Id="rId5" Type="http://schemas.openxmlformats.org/officeDocument/2006/relationships/image" Target="../media/image73.jpeg"/><Relationship Id="rId15" Type="http://schemas.openxmlformats.org/officeDocument/2006/relationships/image" Target="../media/image82.jpeg"/><Relationship Id="rId10" Type="http://schemas.openxmlformats.org/officeDocument/2006/relationships/image" Target="../media/image78.png"/><Relationship Id="rId19" Type="http://schemas.openxmlformats.org/officeDocument/2006/relationships/image" Target="../media/image86.jpeg"/><Relationship Id="rId4" Type="http://schemas.openxmlformats.org/officeDocument/2006/relationships/hyperlink" Target="http://www.google.it/imgres?imgurl=http://www.ideedatoccare.com/uploaded_images/radio_telefunken_anni50-751353.JPG&amp;imgrefurl=http://aleinchiostrando.splinder.com/archive/2007-05&amp;usg=__ZBY0XPVCQaRZBf8xSkgU2XdgfnQ=&amp;h=554&amp;w=836&amp;sz=140&amp;hl=it&amp;start=59&amp;zoom=1&amp;tbnid=zfors4ZLJzZGNM:&amp;tbnh=136&amp;tbnw=182&amp;prev=/images?q=tv+anni+50&amp;hl=it&amp;sa=G&amp;biw=1276&amp;bih=587&amp;gbv=2&amp;tbs=isch:1&amp;itbs=1&amp;iact=hc&amp;vpx=957&amp;vpy=189&amp;dur=3635&amp;hovh=183&amp;hovw=276&amp;tx=169&amp;ty=96&amp;ei=EtcsTcPsA4bk4gbnzqimCw&amp;oei=9tYsTejJOtD1sgbwwaDfBw&amp;esq=5&amp;page=4&amp;ndsp=21&amp;ved=1t:429,r:13,s:59" TargetMode="External"/><Relationship Id="rId9" Type="http://schemas.openxmlformats.org/officeDocument/2006/relationships/image" Target="../media/image77.jpeg"/><Relationship Id="rId14" Type="http://schemas.openxmlformats.org/officeDocument/2006/relationships/image" Target="../media/image8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6.jpeg"/><Relationship Id="rId7" Type="http://schemas.openxmlformats.org/officeDocument/2006/relationships/image" Target="../media/image98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4.bp.blogspot.com/_z5HQdysUw6s/TEwTjV6ECGI/AAAAAAAAA1c/4F8Yo9YhC3k/s1600/motopattino.jpg" TargetMode="External"/><Relationship Id="rId5" Type="http://schemas.openxmlformats.org/officeDocument/2006/relationships/image" Target="../media/image97.jpeg"/><Relationship Id="rId4" Type="http://schemas.openxmlformats.org/officeDocument/2006/relationships/hyperlink" Target="http://4.bp.blogspot.com/_z5HQdysUw6s/TEwV47E-poI/AAAAAAAAA1s/-tZO93yJ43Q/s1600/monopattino.jpg" TargetMode="External"/><Relationship Id="rId9" Type="http://schemas.openxmlformats.org/officeDocument/2006/relationships/image" Target="../media/image10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imgres?imgurl=http://static.wix.com/media/424b959ae9897bd209ac496abcd21291.wix_mp&amp;imgrefurl=http://www.wix.com/jakethreadgould/photography&amp;usg=__Tn4aPMBefsgyDIePMtqj0Z9draw=&amp;h=851&amp;w=1280&amp;sz=209&amp;hl=it&amp;start=16&amp;zoom=1&amp;tbnid=nHxvTV8RqQoEKM:&amp;tbnh=136&amp;tbnw=161&amp;ei=pending&amp;prev=/images?q=sicily+people+playing+cards&amp;hl=it&amp;sa=G&amp;biw=1276&amp;bih=587&amp;gbv=2&amp;tbs=isch:1&amp;itbs=1&amp;iact=hc&amp;vpx=126&amp;vpy=172&amp;dur=125&amp;hovh=183&amp;hovw=275&amp;tx=142&amp;ty=107&amp;oei=iusxTZjjNMrvsgbP_fmICg&amp;esq=2&amp;page=2&amp;ndsp=19&amp;ved=1t:429,r:12,s:16" TargetMode="External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hyperlink" Target="http://affiliates.allposters.com/link/redirect.asp?item=2546741&amp;AID=1802209178&amp;PSTID=1&amp;LTID=2&amp;lang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2.jpeg"/><Relationship Id="rId7" Type="http://schemas.openxmlformats.org/officeDocument/2006/relationships/image" Target="../media/image125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10" Type="http://schemas.openxmlformats.org/officeDocument/2006/relationships/image" Target="../media/image128.jpeg"/><Relationship Id="rId4" Type="http://schemas.openxmlformats.org/officeDocument/2006/relationships/hyperlink" Target="http://www.cartesio-episteme.net/var3/mary/mary-1.htm" TargetMode="External"/><Relationship Id="rId9" Type="http://schemas.openxmlformats.org/officeDocument/2006/relationships/image" Target="../media/image1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7" Type="http://schemas.openxmlformats.org/officeDocument/2006/relationships/image" Target="../media/image139.jpeg"/><Relationship Id="rId2" Type="http://schemas.openxmlformats.org/officeDocument/2006/relationships/hyperlink" Target="http://www.google.it/imgres?imgurl=http://www.losnodo.net/losnodo.net/public/Image/anni60.jpg&amp;imgrefurl=http://testispartiti.blog.kataweb.it/2010/02/page/4/&amp;usg=__YcI6lNiNJDz8g_TJ3WfzUrQyCYc=&amp;h=275&amp;w=400&amp;sz=34&amp;hl=it&amp;start=123&amp;zoom=1&amp;tbnid=GOUbFXO6tzrGcM:&amp;tbnh=126&amp;tbnw=176&amp;prev=/images?q=boy+scout+anni+50+60&amp;um=1&amp;hl=it&amp;sa=N&amp;rlz=1W1ADFA_it&amp;biw=1259&amp;bih=587&amp;tbs=isch:1&amp;um=1&amp;itbs=1&amp;iact=hc&amp;vpx=666&amp;vpy=187&amp;dur=3838&amp;hovh=186&amp;hovw=271&amp;tx=134&amp;ty=119&amp;ei=Ci8vTYuiKob14gaB-oCYCw&amp;oei=kC4vTYqqH4aytAbcz9zWBw&amp;esq=3&amp;page=7&amp;ndsp=19&amp;ved=1t:429,r:16,s:12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_WuYS34SOnOI/Rkb6_xm5ywI/AAAAAAAAAE8/6ZV9c8RDuvg/s1600-h/pinball345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13" Type="http://schemas.openxmlformats.org/officeDocument/2006/relationships/image" Target="../media/image169.jpeg"/><Relationship Id="rId18" Type="http://schemas.openxmlformats.org/officeDocument/2006/relationships/image" Target="../media/image174.jpeg"/><Relationship Id="rId3" Type="http://schemas.openxmlformats.org/officeDocument/2006/relationships/image" Target="../media/image159.jpeg"/><Relationship Id="rId21" Type="http://schemas.openxmlformats.org/officeDocument/2006/relationships/image" Target="../media/image177.jpeg"/><Relationship Id="rId7" Type="http://schemas.openxmlformats.org/officeDocument/2006/relationships/image" Target="../media/image163.jpeg"/><Relationship Id="rId12" Type="http://schemas.openxmlformats.org/officeDocument/2006/relationships/image" Target="../media/image168.jpeg"/><Relationship Id="rId17" Type="http://schemas.openxmlformats.org/officeDocument/2006/relationships/image" Target="../media/image173.jpeg"/><Relationship Id="rId2" Type="http://schemas.openxmlformats.org/officeDocument/2006/relationships/image" Target="../media/image158.jpeg"/><Relationship Id="rId16" Type="http://schemas.openxmlformats.org/officeDocument/2006/relationships/image" Target="../media/image172.jpeg"/><Relationship Id="rId20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jpeg"/><Relationship Id="rId11" Type="http://schemas.openxmlformats.org/officeDocument/2006/relationships/image" Target="../media/image167.jpeg"/><Relationship Id="rId5" Type="http://schemas.openxmlformats.org/officeDocument/2006/relationships/image" Target="../media/image161.jpeg"/><Relationship Id="rId15" Type="http://schemas.openxmlformats.org/officeDocument/2006/relationships/image" Target="../media/image171.jpeg"/><Relationship Id="rId10" Type="http://schemas.openxmlformats.org/officeDocument/2006/relationships/image" Target="../media/image166.jpeg"/><Relationship Id="rId19" Type="http://schemas.openxmlformats.org/officeDocument/2006/relationships/image" Target="../media/image175.jpeg"/><Relationship Id="rId4" Type="http://schemas.openxmlformats.org/officeDocument/2006/relationships/image" Target="../media/image160.jpeg"/><Relationship Id="rId9" Type="http://schemas.openxmlformats.org/officeDocument/2006/relationships/image" Target="../media/image165.jpeg"/><Relationship Id="rId14" Type="http://schemas.openxmlformats.org/officeDocument/2006/relationships/image" Target="../media/image170.jpeg"/><Relationship Id="rId22" Type="http://schemas.openxmlformats.org/officeDocument/2006/relationships/image" Target="../media/image17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gif"/><Relationship Id="rId2" Type="http://schemas.openxmlformats.org/officeDocument/2006/relationships/hyperlink" Target="http://digilander.libero.it/gipp1/giro_europa72/europa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85.jpeg"/><Relationship Id="rId7" Type="http://schemas.openxmlformats.org/officeDocument/2006/relationships/image" Target="../media/image187.jpeg"/><Relationship Id="rId2" Type="http://schemas.openxmlformats.org/officeDocument/2006/relationships/hyperlink" Target="http://only-one.myblog.it/media/02/00/6246f59c1fbf7a054f623878ee709354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nly-one.myblog.it/media/02/00/d32a5f0c04f6930f6857a84d156d5298.jpg" TargetMode="External"/><Relationship Id="rId5" Type="http://schemas.openxmlformats.org/officeDocument/2006/relationships/image" Target="../media/image186.jpeg"/><Relationship Id="rId4" Type="http://schemas.openxmlformats.org/officeDocument/2006/relationships/hyperlink" Target="http://only-one.myblog.it/media/01/00/5ee1b5962ca85f49e2aa6c5c4f8a3b7a.jpg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jpeg"/><Relationship Id="rId13" Type="http://schemas.openxmlformats.org/officeDocument/2006/relationships/image" Target="../media/image200.jpeg"/><Relationship Id="rId3" Type="http://schemas.openxmlformats.org/officeDocument/2006/relationships/image" Target="../media/image190.jpeg"/><Relationship Id="rId7" Type="http://schemas.openxmlformats.org/officeDocument/2006/relationships/image" Target="../media/image194.jpeg"/><Relationship Id="rId12" Type="http://schemas.openxmlformats.org/officeDocument/2006/relationships/image" Target="../media/image199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jpeg"/><Relationship Id="rId11" Type="http://schemas.openxmlformats.org/officeDocument/2006/relationships/image" Target="../media/image198.jpeg"/><Relationship Id="rId5" Type="http://schemas.openxmlformats.org/officeDocument/2006/relationships/image" Target="../media/image192.jpeg"/><Relationship Id="rId10" Type="http://schemas.openxmlformats.org/officeDocument/2006/relationships/image" Target="../media/image197.jpeg"/><Relationship Id="rId4" Type="http://schemas.openxmlformats.org/officeDocument/2006/relationships/image" Target="../media/image191.jpeg"/><Relationship Id="rId9" Type="http://schemas.openxmlformats.org/officeDocument/2006/relationships/image" Target="../media/image196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jpeg"/><Relationship Id="rId3" Type="http://schemas.openxmlformats.org/officeDocument/2006/relationships/image" Target="../media/image202.jpeg"/><Relationship Id="rId7" Type="http://schemas.openxmlformats.org/officeDocument/2006/relationships/image" Target="../media/image206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.jpeg"/><Relationship Id="rId5" Type="http://schemas.openxmlformats.org/officeDocument/2006/relationships/image" Target="../media/image204.jpeg"/><Relationship Id="rId4" Type="http://schemas.openxmlformats.org/officeDocument/2006/relationships/image" Target="../media/image203.jpeg"/><Relationship Id="rId9" Type="http://schemas.openxmlformats.org/officeDocument/2006/relationships/image" Target="../media/image208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jpeg"/><Relationship Id="rId13" Type="http://schemas.openxmlformats.org/officeDocument/2006/relationships/image" Target="../media/image220.jpeg"/><Relationship Id="rId18" Type="http://schemas.openxmlformats.org/officeDocument/2006/relationships/image" Target="../media/image225.jpeg"/><Relationship Id="rId3" Type="http://schemas.openxmlformats.org/officeDocument/2006/relationships/image" Target="../media/image210.jpeg"/><Relationship Id="rId7" Type="http://schemas.openxmlformats.org/officeDocument/2006/relationships/image" Target="../media/image214.jpeg"/><Relationship Id="rId12" Type="http://schemas.openxmlformats.org/officeDocument/2006/relationships/image" Target="../media/image219.gif"/><Relationship Id="rId17" Type="http://schemas.openxmlformats.org/officeDocument/2006/relationships/image" Target="../media/image224.jpeg"/><Relationship Id="rId2" Type="http://schemas.openxmlformats.org/officeDocument/2006/relationships/image" Target="../media/image209.jpeg"/><Relationship Id="rId16" Type="http://schemas.openxmlformats.org/officeDocument/2006/relationships/image" Target="../media/image2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jpeg"/><Relationship Id="rId11" Type="http://schemas.openxmlformats.org/officeDocument/2006/relationships/image" Target="../media/image218.gif"/><Relationship Id="rId5" Type="http://schemas.openxmlformats.org/officeDocument/2006/relationships/image" Target="../media/image212.jpeg"/><Relationship Id="rId15" Type="http://schemas.openxmlformats.org/officeDocument/2006/relationships/image" Target="../media/image222.jpeg"/><Relationship Id="rId10" Type="http://schemas.openxmlformats.org/officeDocument/2006/relationships/image" Target="../media/image217.jpeg"/><Relationship Id="rId4" Type="http://schemas.openxmlformats.org/officeDocument/2006/relationships/image" Target="../media/image211.jpeg"/><Relationship Id="rId9" Type="http://schemas.openxmlformats.org/officeDocument/2006/relationships/image" Target="../media/image216.jpeg"/><Relationship Id="rId14" Type="http://schemas.openxmlformats.org/officeDocument/2006/relationships/image" Target="../media/image22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jpeg"/><Relationship Id="rId13" Type="http://schemas.openxmlformats.org/officeDocument/2006/relationships/image" Target="../media/image237.jpeg"/><Relationship Id="rId18" Type="http://schemas.openxmlformats.org/officeDocument/2006/relationships/image" Target="../media/image242.jpeg"/><Relationship Id="rId3" Type="http://schemas.openxmlformats.org/officeDocument/2006/relationships/image" Target="../media/image227.jpeg"/><Relationship Id="rId7" Type="http://schemas.openxmlformats.org/officeDocument/2006/relationships/image" Target="../media/image231.jpeg"/><Relationship Id="rId12" Type="http://schemas.openxmlformats.org/officeDocument/2006/relationships/image" Target="../media/image236.jpeg"/><Relationship Id="rId17" Type="http://schemas.openxmlformats.org/officeDocument/2006/relationships/image" Target="../media/image241.gif"/><Relationship Id="rId2" Type="http://schemas.openxmlformats.org/officeDocument/2006/relationships/image" Target="../media/image226.jpeg"/><Relationship Id="rId16" Type="http://schemas.openxmlformats.org/officeDocument/2006/relationships/image" Target="../media/image2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jpeg"/><Relationship Id="rId11" Type="http://schemas.openxmlformats.org/officeDocument/2006/relationships/image" Target="../media/image235.jpeg"/><Relationship Id="rId5" Type="http://schemas.openxmlformats.org/officeDocument/2006/relationships/image" Target="../media/image229.jpeg"/><Relationship Id="rId15" Type="http://schemas.openxmlformats.org/officeDocument/2006/relationships/image" Target="../media/image239.jpeg"/><Relationship Id="rId10" Type="http://schemas.openxmlformats.org/officeDocument/2006/relationships/image" Target="../media/image234.jpeg"/><Relationship Id="rId4" Type="http://schemas.openxmlformats.org/officeDocument/2006/relationships/image" Target="../media/image228.jpeg"/><Relationship Id="rId9" Type="http://schemas.openxmlformats.org/officeDocument/2006/relationships/image" Target="../media/image233.png"/><Relationship Id="rId14" Type="http://schemas.openxmlformats.org/officeDocument/2006/relationships/image" Target="../media/image23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ndheld.remakes.org/online/octopusver1.htm" TargetMode="External"/><Relationship Id="rId7" Type="http://schemas.openxmlformats.org/officeDocument/2006/relationships/image" Target="../media/image247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6.jpeg"/><Relationship Id="rId5" Type="http://schemas.openxmlformats.org/officeDocument/2006/relationships/image" Target="../media/image245.jpeg"/><Relationship Id="rId4" Type="http://schemas.openxmlformats.org/officeDocument/2006/relationships/image" Target="../media/image24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hyperlink" Target="http://en.wikipedia.org/wiki/File:Rubik's_cube.svg" TargetMode="Externa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jpeg"/><Relationship Id="rId3" Type="http://schemas.openxmlformats.org/officeDocument/2006/relationships/image" Target="../media/image250.jpeg"/><Relationship Id="rId7" Type="http://schemas.openxmlformats.org/officeDocument/2006/relationships/image" Target="../media/image254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jpeg"/><Relationship Id="rId5" Type="http://schemas.openxmlformats.org/officeDocument/2006/relationships/image" Target="../media/image252.jpeg"/><Relationship Id="rId4" Type="http://schemas.openxmlformats.org/officeDocument/2006/relationships/image" Target="../media/image251.jpeg"/><Relationship Id="rId9" Type="http://schemas.openxmlformats.org/officeDocument/2006/relationships/image" Target="../media/image256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jpeg"/><Relationship Id="rId13" Type="http://schemas.openxmlformats.org/officeDocument/2006/relationships/image" Target="../media/image267.gif"/><Relationship Id="rId18" Type="http://schemas.openxmlformats.org/officeDocument/2006/relationships/image" Target="../media/image272.jpeg"/><Relationship Id="rId3" Type="http://schemas.openxmlformats.org/officeDocument/2006/relationships/image" Target="../media/image257.jpeg"/><Relationship Id="rId7" Type="http://schemas.openxmlformats.org/officeDocument/2006/relationships/image" Target="../media/image261.jpeg"/><Relationship Id="rId12" Type="http://schemas.openxmlformats.org/officeDocument/2006/relationships/image" Target="../media/image266.jpeg"/><Relationship Id="rId17" Type="http://schemas.openxmlformats.org/officeDocument/2006/relationships/image" Target="../media/image271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png"/><Relationship Id="rId11" Type="http://schemas.openxmlformats.org/officeDocument/2006/relationships/image" Target="../media/image265.jpeg"/><Relationship Id="rId5" Type="http://schemas.openxmlformats.org/officeDocument/2006/relationships/image" Target="../media/image259.jpeg"/><Relationship Id="rId15" Type="http://schemas.openxmlformats.org/officeDocument/2006/relationships/image" Target="../media/image269.jpeg"/><Relationship Id="rId10" Type="http://schemas.openxmlformats.org/officeDocument/2006/relationships/image" Target="../media/image264.jpeg"/><Relationship Id="rId4" Type="http://schemas.openxmlformats.org/officeDocument/2006/relationships/image" Target="../media/image258.jpeg"/><Relationship Id="rId9" Type="http://schemas.openxmlformats.org/officeDocument/2006/relationships/image" Target="../media/image263.jpeg"/><Relationship Id="rId14" Type="http://schemas.openxmlformats.org/officeDocument/2006/relationships/image" Target="../media/image26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image" Target="../media/image27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image" Target="../media/image2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1.jpeg"/><Relationship Id="rId4" Type="http://schemas.openxmlformats.org/officeDocument/2006/relationships/image" Target="../media/image280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jpeg"/><Relationship Id="rId3" Type="http://schemas.openxmlformats.org/officeDocument/2006/relationships/image" Target="../media/image282.jpeg"/><Relationship Id="rId7" Type="http://schemas.openxmlformats.org/officeDocument/2006/relationships/image" Target="../media/image28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5.jpeg"/><Relationship Id="rId5" Type="http://schemas.openxmlformats.org/officeDocument/2006/relationships/image" Target="../media/image284.jpeg"/><Relationship Id="rId10" Type="http://schemas.openxmlformats.org/officeDocument/2006/relationships/image" Target="../media/image289.jpeg"/><Relationship Id="rId4" Type="http://schemas.openxmlformats.org/officeDocument/2006/relationships/image" Target="../media/image283.jpeg"/><Relationship Id="rId9" Type="http://schemas.openxmlformats.org/officeDocument/2006/relationships/image" Target="../media/image288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jpeg"/><Relationship Id="rId3" Type="http://schemas.openxmlformats.org/officeDocument/2006/relationships/image" Target="../media/image292.jpeg"/><Relationship Id="rId7" Type="http://schemas.openxmlformats.org/officeDocument/2006/relationships/image" Target="../media/image296.jpe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5.jpeg"/><Relationship Id="rId5" Type="http://schemas.openxmlformats.org/officeDocument/2006/relationships/image" Target="../media/image294.png"/><Relationship Id="rId10" Type="http://schemas.openxmlformats.org/officeDocument/2006/relationships/image" Target="../media/image299.png"/><Relationship Id="rId4" Type="http://schemas.openxmlformats.org/officeDocument/2006/relationships/image" Target="../media/image293.jpeg"/><Relationship Id="rId9" Type="http://schemas.openxmlformats.org/officeDocument/2006/relationships/image" Target="../media/image29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jpeg"/><Relationship Id="rId13" Type="http://schemas.openxmlformats.org/officeDocument/2006/relationships/image" Target="../media/image309.jpeg"/><Relationship Id="rId3" Type="http://schemas.openxmlformats.org/officeDocument/2006/relationships/image" Target="../media/image301.jpeg"/><Relationship Id="rId7" Type="http://schemas.openxmlformats.org/officeDocument/2006/relationships/image" Target="../media/image304.jpeg"/><Relationship Id="rId12" Type="http://schemas.openxmlformats.org/officeDocument/2006/relationships/image" Target="../media/image308.gif"/><Relationship Id="rId2" Type="http://schemas.openxmlformats.org/officeDocument/2006/relationships/image" Target="../media/image300.jpeg"/><Relationship Id="rId16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reamstime.com/register?jump_to=http://www.dreamstime.com/stock-photo-fun-blog-image2865980" TargetMode="External"/><Relationship Id="rId11" Type="http://schemas.openxmlformats.org/officeDocument/2006/relationships/image" Target="../media/image307.png"/><Relationship Id="rId5" Type="http://schemas.openxmlformats.org/officeDocument/2006/relationships/image" Target="../media/image303.gif"/><Relationship Id="rId15" Type="http://schemas.openxmlformats.org/officeDocument/2006/relationships/image" Target="../media/image311.jpeg"/><Relationship Id="rId10" Type="http://schemas.openxmlformats.org/officeDocument/2006/relationships/image" Target="../media/image306.jpeg"/><Relationship Id="rId4" Type="http://schemas.openxmlformats.org/officeDocument/2006/relationships/image" Target="../media/image302.jpeg"/><Relationship Id="rId9" Type="http://schemas.openxmlformats.org/officeDocument/2006/relationships/hyperlink" Target="http://wphacks.com/wp-content/uploads/2008/05/web-icons.png" TargetMode="External"/><Relationship Id="rId14" Type="http://schemas.openxmlformats.org/officeDocument/2006/relationships/image" Target="../media/image310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jpeg"/><Relationship Id="rId3" Type="http://schemas.openxmlformats.org/officeDocument/2006/relationships/image" Target="../media/image314.jpeg"/><Relationship Id="rId7" Type="http://schemas.openxmlformats.org/officeDocument/2006/relationships/image" Target="../media/image318.jpeg"/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7.jpeg"/><Relationship Id="rId5" Type="http://schemas.openxmlformats.org/officeDocument/2006/relationships/image" Target="../media/image316.jpeg"/><Relationship Id="rId4" Type="http://schemas.openxmlformats.org/officeDocument/2006/relationships/image" Target="../media/image315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image" Target="../media/image3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4.jpeg"/><Relationship Id="rId5" Type="http://schemas.openxmlformats.org/officeDocument/2006/relationships/image" Target="../media/image323.jpeg"/><Relationship Id="rId4" Type="http://schemas.openxmlformats.org/officeDocument/2006/relationships/image" Target="../media/image322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28662" y="1500175"/>
            <a:ext cx="7215238" cy="3857652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ButtonPour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sport  </a:t>
            </a:r>
            <a:r>
              <a:rPr lang="it-IT" sz="5400" b="1" dirty="0" err="1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books</a:t>
            </a:r>
            <a:r>
              <a:rPr lang="it-IT" sz="54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54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5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4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magazines</a:t>
            </a:r>
            <a:r>
              <a:rPr lang="it-IT" sz="5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4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it-IT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oys</a:t>
            </a:r>
            <a:r>
              <a:rPr lang="it-IT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5400" b="1" cap="none" spc="0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endParaRPr lang="it-IT" sz="5400" b="1" cap="none" spc="0" dirty="0" smtClean="0">
              <a:ln w="11430"/>
              <a:solidFill>
                <a:srgbClr val="33849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smtClean="0">
                <a:ln w="11430"/>
                <a:solidFill>
                  <a:srgbClr val="33849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cinema</a:t>
            </a:r>
            <a:endParaRPr lang="it-IT" sz="5400" b="1" cap="none" spc="0" dirty="0" smtClean="0">
              <a:ln w="11430"/>
              <a:solidFill>
                <a:srgbClr val="33849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prstTxWarp prst="textDeflat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PASTIMES</a:t>
            </a:r>
            <a:endParaRPr lang="it-IT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14348" y="5429264"/>
            <a:ext cx="7929618" cy="1015663"/>
          </a:xfrm>
          <a:prstGeom prst="rect">
            <a:avLst/>
          </a:prstGeom>
        </p:spPr>
        <p:txBody>
          <a:bodyPr wrap="square">
            <a:prstTxWarp prst="textInflate">
              <a:avLst/>
            </a:prstTxWarp>
            <a:spAutoFit/>
          </a:bodyPr>
          <a:lstStyle/>
          <a:p>
            <a:pPr algn="ctr"/>
            <a:r>
              <a:rPr lang="it-IT" sz="6000" b="1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through</a:t>
            </a:r>
            <a:r>
              <a:rPr lang="it-IT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60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years</a:t>
            </a:r>
            <a:r>
              <a:rPr lang="it-IT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60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4000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hi-cerca-trova.net/img/ricamo-siciliano12864047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80000">
            <a:off x="214282" y="2285992"/>
            <a:ext cx="2000250" cy="1314451"/>
          </a:xfrm>
          <a:prstGeom prst="rect">
            <a:avLst/>
          </a:prstGeom>
          <a:noFill/>
        </p:spPr>
      </p:pic>
      <p:pic>
        <p:nvPicPr>
          <p:cNvPr id="1030" name="Picture 6" descr="http://t0.gstatic.com/images?q=tbn:ANd9GcQeWGb96gWyQ1X4aYyVO2YUTHe5EVGihx3x_9M8DZrxbbtfW2V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500306"/>
            <a:ext cx="1910773" cy="1260000"/>
          </a:xfrm>
          <a:prstGeom prst="rect">
            <a:avLst/>
          </a:prstGeom>
          <a:noFill/>
        </p:spPr>
      </p:pic>
      <p:pic>
        <p:nvPicPr>
          <p:cNvPr id="64514" name="Picture 2" descr="http://www.giochigratisonline.eu/images/stories/cruciverba%20ed%20enigmistic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00000">
            <a:off x="119879" y="5671320"/>
            <a:ext cx="1066800" cy="1066801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Traditional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pastimes</a:t>
            </a:r>
            <a:endParaRPr lang="it-I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14282" y="1071546"/>
            <a:ext cx="8544648" cy="17961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mbroidery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 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unting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fishing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cards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-   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knitting</a:t>
            </a:r>
            <a:r>
              <a:rPr lang="it-IT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sport -  </a:t>
            </a:r>
            <a:r>
              <a:rPr lang="it-IT" sz="3200" b="1" cap="none" spc="0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collecting</a:t>
            </a:r>
            <a:endParaRPr lang="it-IT" sz="3200" b="1" cap="none" spc="0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making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conserves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flying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kites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do-it-yourself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-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playing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chess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</a:p>
          <a:p>
            <a:pPr algn="ctr"/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gardening - 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plant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growing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street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crossword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- dancing</a:t>
            </a:r>
          </a:p>
          <a:p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sport </a:t>
            </a:r>
            <a:r>
              <a:rPr lang="it-IT" sz="3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watching…</a:t>
            </a:r>
            <a:r>
              <a:rPr lang="it-IT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ctr"/>
            <a:endParaRPr lang="it-IT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2" name="Picture 8" descr="L'astrattu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540000">
            <a:off x="155653" y="3656090"/>
            <a:ext cx="2159999" cy="2160000"/>
          </a:xfrm>
          <a:prstGeom prst="rect">
            <a:avLst/>
          </a:prstGeom>
          <a:noFill/>
        </p:spPr>
      </p:pic>
      <p:pic>
        <p:nvPicPr>
          <p:cNvPr id="1034" name="Picture 10" descr="esempi_fucili_da_caccia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388" y="2214554"/>
            <a:ext cx="2381250" cy="1085851"/>
          </a:xfrm>
          <a:prstGeom prst="rect">
            <a:avLst/>
          </a:prstGeom>
          <a:noFill/>
        </p:spPr>
      </p:pic>
      <p:pic>
        <p:nvPicPr>
          <p:cNvPr id="1036" name="Picture 12" descr="http://s0.wdstatic.com/images/it/ll/c/c3/Chess_board_opening_staunto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6778494" y="3165553"/>
            <a:ext cx="2000250" cy="1304926"/>
          </a:xfrm>
          <a:prstGeom prst="rect">
            <a:avLst/>
          </a:prstGeom>
          <a:noFill/>
        </p:spPr>
      </p:pic>
      <p:pic>
        <p:nvPicPr>
          <p:cNvPr id="1038" name="Picture 14" descr="http://digilander.libero.it/Battitodali72/aquilon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71604" y="3714752"/>
            <a:ext cx="1920000" cy="1440000"/>
          </a:xfrm>
          <a:prstGeom prst="rect">
            <a:avLst/>
          </a:prstGeom>
          <a:noFill/>
        </p:spPr>
      </p:pic>
      <p:pic>
        <p:nvPicPr>
          <p:cNvPr id="1040" name="Picture 16" descr="http://www.i4canti.it/portale/files/posted_images/user_89_campana01_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540000">
            <a:off x="3749200" y="3720084"/>
            <a:ext cx="1094825" cy="1440000"/>
          </a:xfrm>
          <a:prstGeom prst="rect">
            <a:avLst/>
          </a:prstGeom>
          <a:noFill/>
        </p:spPr>
      </p:pic>
      <p:pic>
        <p:nvPicPr>
          <p:cNvPr id="29698" name="Picture 2" descr="http://www.istockphoto.com/file_thumbview_approve/4654190/2/istockphoto_4654190-growing-plant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480000">
            <a:off x="5929322" y="3786190"/>
            <a:ext cx="1674876" cy="1818437"/>
          </a:xfrm>
          <a:prstGeom prst="rect">
            <a:avLst/>
          </a:prstGeom>
          <a:noFill/>
        </p:spPr>
      </p:pic>
      <p:pic>
        <p:nvPicPr>
          <p:cNvPr id="29700" name="Picture 4" descr="http://www.ininternet.org/giochi/dama/dama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480000">
            <a:off x="7799563" y="5299502"/>
            <a:ext cx="1283040" cy="972000"/>
          </a:xfrm>
          <a:prstGeom prst="rect">
            <a:avLst/>
          </a:prstGeom>
          <a:noFill/>
        </p:spPr>
      </p:pic>
      <p:pic>
        <p:nvPicPr>
          <p:cNvPr id="29702" name="Picture 6" descr="http://t0.gstatic.com/images?q=tbn:ANd9GcQD4QjJQcLdFE7C605xJk6-W70AE8Awj6jqdg3wbuHY8V1V7uZN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14414" y="5418000"/>
            <a:ext cx="1037999" cy="1440000"/>
          </a:xfrm>
          <a:prstGeom prst="rect">
            <a:avLst/>
          </a:prstGeom>
          <a:noFill/>
        </p:spPr>
      </p:pic>
      <p:pic>
        <p:nvPicPr>
          <p:cNvPr id="35844" name="Picture 4" descr="http://www.bebilsogno.com/wp-content/gallery/emozioni/buenos-aires-pesca1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660000">
            <a:off x="2697347" y="4538156"/>
            <a:ext cx="1281425" cy="1440000"/>
          </a:xfrm>
          <a:prstGeom prst="rect">
            <a:avLst/>
          </a:prstGeom>
          <a:noFill/>
        </p:spPr>
      </p:pic>
      <p:pic>
        <p:nvPicPr>
          <p:cNvPr id="35846" name="Picture 6" descr="http://www.tmafilm.com/tma/images/stories/bacio-boxe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929058" y="5214950"/>
            <a:ext cx="2129178" cy="1440000"/>
          </a:xfrm>
          <a:prstGeom prst="rect">
            <a:avLst/>
          </a:prstGeom>
          <a:noFill/>
        </p:spPr>
      </p:pic>
      <p:pic>
        <p:nvPicPr>
          <p:cNvPr id="17" name="Picture 4" descr="http://t3.gstatic.com/images?q=tbn:ANd9GcSth1OMQMxjJ9jEEBWa37TF685rW2QhXiISYhcDq8E6iKl15q-zTWpPZAxB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1560000">
            <a:off x="7403433" y="4370214"/>
            <a:ext cx="958307" cy="1080000"/>
          </a:xfrm>
          <a:prstGeom prst="rect">
            <a:avLst/>
          </a:prstGeom>
          <a:noFill/>
        </p:spPr>
      </p:pic>
      <p:pic>
        <p:nvPicPr>
          <p:cNvPr id="18" name="Picture 6" descr="http://i10.ebayimg.com/07/s/000/77/38/d745_2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43768" y="5715016"/>
            <a:ext cx="819688" cy="792000"/>
          </a:xfrm>
          <a:prstGeom prst="rect">
            <a:avLst/>
          </a:prstGeom>
          <a:noFill/>
        </p:spPr>
      </p:pic>
      <p:pic>
        <p:nvPicPr>
          <p:cNvPr id="35848" name="Picture 8" descr="http://www.livecity.it/wp-content/uploads/2007/06/mostra-soldatini-legionario-romano.jpg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 rot="-1260000">
            <a:off x="6272384" y="5501794"/>
            <a:ext cx="770438" cy="1260000"/>
          </a:xfrm>
          <a:prstGeom prst="rect">
            <a:avLst/>
          </a:prstGeom>
          <a:noFill/>
        </p:spPr>
      </p:pic>
      <p:pic>
        <p:nvPicPr>
          <p:cNvPr id="64516" name="Picture 4" descr="http://images01.olx.it/ui/8/22/24/1283157171_116591824_8-rara-bici-da-panettiere-depoca-anni-40-con-cesto-a-1283157171.jpg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 rot="-840000">
            <a:off x="4788060" y="2209440"/>
            <a:ext cx="1905000" cy="1429512"/>
          </a:xfrm>
          <a:prstGeom prst="rect">
            <a:avLst/>
          </a:prstGeom>
          <a:noFill/>
        </p:spPr>
      </p:pic>
      <p:pic>
        <p:nvPicPr>
          <p:cNvPr id="35842" name="Picture 2" descr="http://www.danymoda.it/images/DaCi_01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21037257">
            <a:off x="4896911" y="3430071"/>
            <a:ext cx="1008000" cy="1440000"/>
          </a:xfrm>
          <a:prstGeom prst="rect">
            <a:avLst/>
          </a:prstGeom>
          <a:noFill/>
        </p:spPr>
      </p:pic>
      <p:pic>
        <p:nvPicPr>
          <p:cNvPr id="73730" name="Picture 2" descr="http://www.passorapido.com/wp-content/uploads/2009/11/dadi.jpg"/>
          <p:cNvPicPr>
            <a:picLocks noChangeAspect="1" noChangeArrowheads="1"/>
          </p:cNvPicPr>
          <p:nvPr/>
        </p:nvPicPr>
        <p:blipFill>
          <a:blip r:embed="rId22"/>
          <a:srcRect l="1482" r="11857" b="13287"/>
          <a:stretch>
            <a:fillRect/>
          </a:stretch>
        </p:blipFill>
        <p:spPr bwMode="auto">
          <a:xfrm rot="-1740000">
            <a:off x="2357422" y="5643578"/>
            <a:ext cx="1025504" cy="103014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 rot="360000">
            <a:off x="3786182" y="2643182"/>
            <a:ext cx="1271432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0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672313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</a:p>
          <a:p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Unfortunatly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Sicily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art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lacemaking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dying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r>
              <a:rPr lang="it-IT" sz="28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Up </a:t>
            </a:r>
            <a:r>
              <a:rPr lang="it-IT" sz="28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20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years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ago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handmade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local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lace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common in the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houses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Now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8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China</a:t>
            </a:r>
            <a:r>
              <a:rPr lang="it-IT" sz="32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it-IT" sz="32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143248"/>
            <a:ext cx="210164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 descr="C:\Users\Administrator\Pictures\2011-01-04 pastime\ricamatric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143248"/>
            <a:ext cx="4305000" cy="2952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2714581" y="357166"/>
            <a:ext cx="6429419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Lacemaking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traditional</a:t>
            </a:r>
            <a:r>
              <a:rPr lang="it-IT" sz="3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pastimes</a:t>
            </a:r>
            <a:endParaRPr lang="it-IT" sz="3200" b="1" dirty="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428728" y="6027003"/>
            <a:ext cx="8001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women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ages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and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even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little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girls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</a:p>
          <a:p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fond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embroidery</a:t>
            </a:r>
            <a:r>
              <a:rPr lang="it-IT" sz="24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it-IT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2706" name="Picture 2" descr="http://www.artedelricamo.com/wp-content/uploads/2009/09/associazione-ricamo-brisighell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42852"/>
            <a:ext cx="1620000" cy="16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t1.gstatic.com/images?q=tbn:ANd9GcS9F2UZetqeSNCgArogGbA5XTfiSl4L_Bcpy0ruHMfPZDl-UG2VDLDunU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357694"/>
            <a:ext cx="2874710" cy="2160000"/>
          </a:xfrm>
          <a:prstGeom prst="rect">
            <a:avLst/>
          </a:prstGeom>
          <a:noFill/>
        </p:spPr>
      </p:pic>
      <p:pic>
        <p:nvPicPr>
          <p:cNvPr id="1032" name="Picture 8" descr="http://t0.gstatic.com/images?q=tbn:ANd9GcQzNJW6w7ABQYGGvAu6qhXQNLIadnrTsIt8qrLDsZ7-mhaEGleO2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357694"/>
            <a:ext cx="2781821" cy="2160000"/>
          </a:xfrm>
          <a:prstGeom prst="rect">
            <a:avLst/>
          </a:prstGeom>
          <a:noFill/>
        </p:spPr>
      </p:pic>
      <p:pic>
        <p:nvPicPr>
          <p:cNvPr id="1034" name="Picture 10" descr="http://uploads.trovanome.it/artisticonilcuore.org/images/artisticonilcuore_org_bkumbria_12781719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357694"/>
            <a:ext cx="1617980" cy="2160000"/>
          </a:xfrm>
          <a:prstGeom prst="rect">
            <a:avLst/>
          </a:prstGeom>
          <a:noFill/>
        </p:spPr>
      </p:pic>
      <p:pic>
        <p:nvPicPr>
          <p:cNvPr id="1036" name="Picture 12" descr="http://www.fioretombolo.net/filet_file/image0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2143116"/>
            <a:ext cx="3076575" cy="1828800"/>
          </a:xfrm>
          <a:prstGeom prst="rect">
            <a:avLst/>
          </a:prstGeom>
          <a:noFill/>
        </p:spPr>
      </p:pic>
      <p:sp>
        <p:nvSpPr>
          <p:cNvPr id="20" name="Rettangolo 19"/>
          <p:cNvSpPr/>
          <p:nvPr/>
        </p:nvSpPr>
        <p:spPr>
          <a:xfrm>
            <a:off x="642910" y="928670"/>
            <a:ext cx="792961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Filet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ancient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Sicilian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lacemaking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crafts</a:t>
            </a:r>
            <a:r>
              <a:rPr lang="it-IT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Filet is the French word for “net”.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ground consists of a delicate network made by hand with a particular needle called “</a:t>
            </a:r>
            <a:r>
              <a:rPr lang="en-US" sz="20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modano</a:t>
            </a:r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".</a:t>
            </a:r>
          </a:p>
          <a:p>
            <a:endParaRPr lang="en-US" sz="2000" b="1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this ground the pattern is 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worked usually by darning, the “point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the toile” and “the point of reprise”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 the stitches most generally</a:t>
            </a:r>
          </a:p>
          <a:p>
            <a:r>
              <a:rPr lang="en-US" sz="2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employed</a:t>
            </a:r>
          </a:p>
          <a:p>
            <a:endParaRPr lang="en-US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-428660" y="-142899"/>
            <a:ext cx="9989048" cy="71438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LACEMAKING “THE FILET”</a:t>
            </a:r>
            <a:endParaRPr lang="it-IT" sz="44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8000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85984" y="0"/>
            <a:ext cx="3011145" cy="11376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57158" y="1000108"/>
            <a:ext cx="8572560" cy="63401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Our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grandparents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great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grandparents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enjoyed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making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own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useful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material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found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such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pieces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metal,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Some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could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dangerous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</a:p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like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slings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gunslots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5300" name="Picture 4" descr="http://www.miglionicoweb.it/fionda_cardanobi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5" y="3143248"/>
            <a:ext cx="1198397" cy="1512000"/>
          </a:xfrm>
          <a:prstGeom prst="rect">
            <a:avLst/>
          </a:prstGeom>
          <a:noFill/>
        </p:spPr>
      </p:pic>
      <p:pic>
        <p:nvPicPr>
          <p:cNvPr id="55302" name="Picture 6" descr="http://www.miglionicoweb.it/arc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3071810"/>
            <a:ext cx="1502608" cy="1296000"/>
          </a:xfrm>
          <a:prstGeom prst="rect">
            <a:avLst/>
          </a:prstGeom>
          <a:noFill/>
        </p:spPr>
      </p:pic>
      <p:pic>
        <p:nvPicPr>
          <p:cNvPr id="55304" name="Picture 8" descr="http://www.miglionicoweb.it/monopattine_legn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1" y="3071810"/>
            <a:ext cx="1632588" cy="1512000"/>
          </a:xfrm>
          <a:prstGeom prst="rect">
            <a:avLst/>
          </a:prstGeom>
          <a:noFill/>
        </p:spPr>
      </p:pic>
      <p:pic>
        <p:nvPicPr>
          <p:cNvPr id="55306" name="Picture 10" descr="http://www.miglionicoweb.it/spad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3143248"/>
            <a:ext cx="1625051" cy="1512000"/>
          </a:xfrm>
          <a:prstGeom prst="rect">
            <a:avLst/>
          </a:prstGeom>
          <a:noFill/>
        </p:spPr>
      </p:pic>
      <p:pic>
        <p:nvPicPr>
          <p:cNvPr id="55308" name="Picture 12" descr="http://blufiles.storage.live.com/y1p6nYNka7kirSjGiUly6l2e90FXDc9gkUyqf7k6HanE39LuX9sMuQFlH6S5l1UmW3mnXSpOMxCltY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4143380"/>
            <a:ext cx="3647595" cy="25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3918745" cy="550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4143372" y="285728"/>
            <a:ext cx="4743223" cy="6196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1.Spinning 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spin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just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pulling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strongly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wrapped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around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endParaRPr lang="it-IT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 </a:t>
            </a:r>
            <a:r>
              <a:rPr lang="it-IT" sz="24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Arc</a:t>
            </a:r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gun</a:t>
            </a:r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the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barrel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cocked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arching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arc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; the “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bullet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charged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into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the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device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activated…paying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attention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eyes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  <a:p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 Glass 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marbles</a:t>
            </a:r>
            <a:endParaRPr lang="it-IT" sz="2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 Spinning </a:t>
            </a:r>
            <a:r>
              <a:rPr lang="it-IT" sz="24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</a:t>
            </a:r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draught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ivot</a:t>
            </a:r>
          </a:p>
          <a:p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 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</a:t>
            </a:r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buggy</a:t>
            </a:r>
            <a:endParaRPr lang="it-IT" sz="2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 </a:t>
            </a:r>
            <a:r>
              <a:rPr lang="it-IT" sz="24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Sling</a:t>
            </a:r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a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kind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weapon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7. 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Treefrog</a:t>
            </a:r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rattle</a:t>
            </a:r>
            <a:r>
              <a:rPr lang="it-IT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produced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noise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similar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crooking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frogs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2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8.Gunslot 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looked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like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bicycle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pump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little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shots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pressing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28596" y="0"/>
            <a:ext cx="34651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err="1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4000" b="1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4000" b="1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boys</a:t>
            </a:r>
            <a:endParaRPr lang="it-IT" sz="4000" b="1" cap="none" spc="0" dirty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2000"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://www.playingwithhistory.info/UpLoadImages/IMG_1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14818"/>
            <a:ext cx="3510000" cy="2340000"/>
          </a:xfrm>
          <a:prstGeom prst="rect">
            <a:avLst/>
          </a:prstGeom>
          <a:noFill/>
        </p:spPr>
      </p:pic>
      <p:pic>
        <p:nvPicPr>
          <p:cNvPr id="4" name="Immagine 3" descr="http://img.kijiji.it/5e/65/5e655159595ddf854618bbb9c3f850f6_big.jpg"/>
          <p:cNvPicPr/>
          <p:nvPr/>
        </p:nvPicPr>
        <p:blipFill>
          <a:blip r:embed="rId3"/>
          <a:srcRect l="9449" r="9449"/>
          <a:stretch>
            <a:fillRect/>
          </a:stretch>
        </p:blipFill>
        <p:spPr bwMode="auto">
          <a:xfrm>
            <a:off x="5857884" y="1142984"/>
            <a:ext cx="3089967" cy="32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4071934" y="4857760"/>
            <a:ext cx="474322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little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girl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trying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scooter.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14282" y="1000108"/>
            <a:ext cx="564357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scooter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iron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two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wheels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handle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fixed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screw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bolt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rested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foot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board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attached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iron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clamp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357422" y="214290"/>
            <a:ext cx="414087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scooter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0000"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14290"/>
            <a:ext cx="82868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Boys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also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played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endParaRPr lang="it-IT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8" name="Picture 4" descr="http://3.bp.blogspot.com/_bNIklazS20Y/RckJRPSnmQI/AAAAAAAAACA/r24krFF7UJY/s400/Birra+Messina+tapp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705225" cy="981076"/>
          </a:xfrm>
          <a:prstGeom prst="rect">
            <a:avLst/>
          </a:prstGeom>
          <a:noFill/>
        </p:spPr>
      </p:pic>
      <p:pic>
        <p:nvPicPr>
          <p:cNvPr id="1030" name="Picture 6" descr="http://www.cartesio-episteme.net/nannina_file/image021.jpg"/>
          <p:cNvPicPr>
            <a:picLocks noChangeAspect="1" noChangeArrowheads="1"/>
          </p:cNvPicPr>
          <p:nvPr/>
        </p:nvPicPr>
        <p:blipFill>
          <a:blip r:embed="rId3"/>
          <a:srcRect r="26269"/>
          <a:stretch>
            <a:fillRect/>
          </a:stretch>
        </p:blipFill>
        <p:spPr bwMode="auto">
          <a:xfrm>
            <a:off x="214282" y="1000108"/>
            <a:ext cx="4431935" cy="2268000"/>
          </a:xfrm>
          <a:prstGeom prst="rect">
            <a:avLst/>
          </a:prstGeom>
          <a:noFill/>
        </p:spPr>
      </p:pic>
      <p:pic>
        <p:nvPicPr>
          <p:cNvPr id="1032" name="Picture 8" descr="http://t3.gstatic.com/images?q=tbn:ANd9GcRiK5qV_NrB2tWD3hrOO0b6CIU8F-LeAaHpN0f3Rv6EwdIOFuXZw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714620"/>
            <a:ext cx="1900327" cy="1260000"/>
          </a:xfrm>
          <a:prstGeom prst="rect">
            <a:avLst/>
          </a:prstGeom>
          <a:noFill/>
        </p:spPr>
      </p:pic>
      <p:pic>
        <p:nvPicPr>
          <p:cNvPr id="1034" name="Picture 10" descr="http://www.torinopiupiemonte.com/repository/Image/2007/frutta_nocciol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10531" y="3929066"/>
            <a:ext cx="2233469" cy="1368000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5429256" y="2071678"/>
            <a:ext cx="2071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bottle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caps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400" dirty="0"/>
          </a:p>
        </p:txBody>
      </p:sp>
      <p:sp>
        <p:nvSpPr>
          <p:cNvPr id="10" name="Rettangolo 9"/>
          <p:cNvSpPr/>
          <p:nvPr/>
        </p:nvSpPr>
        <p:spPr>
          <a:xfrm>
            <a:off x="6143636" y="4643446"/>
            <a:ext cx="832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nuts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928662" y="3357562"/>
            <a:ext cx="2697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football 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stickers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786578" y="3214686"/>
            <a:ext cx="1433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marbles</a:t>
            </a:r>
            <a:endParaRPr lang="it-IT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/>
          <a:srcRect t="3150" b="6299"/>
          <a:stretch>
            <a:fillRect/>
          </a:stretch>
        </p:blipFill>
        <p:spPr bwMode="auto">
          <a:xfrm>
            <a:off x="571472" y="4000504"/>
            <a:ext cx="3840000" cy="260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ttangolo 15"/>
          <p:cNvSpPr/>
          <p:nvPr/>
        </p:nvSpPr>
        <p:spPr>
          <a:xfrm>
            <a:off x="4572000" y="5500702"/>
            <a:ext cx="442915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Two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boys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playing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with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bottle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caps</a:t>
            </a:r>
            <a:endParaRPr lang="it-IT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85786" y="214290"/>
            <a:ext cx="91054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Girls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usually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played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endParaRPr lang="it-I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64" name="Picture 4" descr="http://www.milkintheclock.com/wp-content/uploads/2009/03/hulahoop.jpg"/>
          <p:cNvPicPr>
            <a:picLocks noChangeAspect="1" noChangeArrowheads="1"/>
          </p:cNvPicPr>
          <p:nvPr/>
        </p:nvPicPr>
        <p:blipFill>
          <a:blip r:embed="rId2"/>
          <a:srcRect l="37984" t="9555"/>
          <a:stretch>
            <a:fillRect/>
          </a:stretch>
        </p:blipFill>
        <p:spPr bwMode="auto">
          <a:xfrm>
            <a:off x="142844" y="1071546"/>
            <a:ext cx="2953495" cy="3066791"/>
          </a:xfrm>
          <a:prstGeom prst="rect">
            <a:avLst/>
          </a:prstGeom>
          <a:noFill/>
        </p:spPr>
      </p:pic>
      <p:pic>
        <p:nvPicPr>
          <p:cNvPr id="92170" name="Picture 10" descr="http://3.bp.blogspot.com/_EI5B9yJjx9k/TS2LLKIrZgI/AAAAAAAAA4A/kSARr1ZcaQk/s1600/altalena.jpg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2071670" y="3429000"/>
            <a:ext cx="3143250" cy="3000396"/>
          </a:xfrm>
          <a:prstGeom prst="rect">
            <a:avLst/>
          </a:prstGeom>
          <a:noFill/>
        </p:spPr>
      </p:pic>
      <p:pic>
        <p:nvPicPr>
          <p:cNvPr id="92168" name="Picture 8" descr="http://digilander.libero.it/costaltadicadore/linc1/images/foto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071546"/>
            <a:ext cx="3932186" cy="2916000"/>
          </a:xfrm>
          <a:prstGeom prst="rect">
            <a:avLst/>
          </a:prstGeom>
          <a:noFill/>
        </p:spPr>
      </p:pic>
      <p:pic>
        <p:nvPicPr>
          <p:cNvPr id="66562" name="Picture 2" descr="http://www.playingwithhistory.info/UpLoadImages/IMG_173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500438"/>
            <a:ext cx="1905000" cy="285750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214282" y="4143380"/>
            <a:ext cx="14959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hula hop</a:t>
            </a:r>
          </a:p>
        </p:txBody>
      </p:sp>
      <p:sp>
        <p:nvSpPr>
          <p:cNvPr id="9" name="Rettangolo 8"/>
          <p:cNvSpPr/>
          <p:nvPr/>
        </p:nvSpPr>
        <p:spPr>
          <a:xfrm>
            <a:off x="5000628" y="4000504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jump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rope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072330" y="6286520"/>
            <a:ext cx="1515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dolls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714612" y="6286520"/>
            <a:ext cx="2251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swing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seesaw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1.bp.blogspot.com/_AN6wNCJ3WYc/RoFDLud7-eI/AAAAAAAAA34/SgJOP8oFk4w/s400/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95600" cy="3810000"/>
          </a:xfrm>
          <a:prstGeom prst="rect">
            <a:avLst/>
          </a:prstGeom>
          <a:noFill/>
        </p:spPr>
      </p:pic>
      <p:pic>
        <p:nvPicPr>
          <p:cNvPr id="86020" name="Picture 4" descr="[23.jpg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071546"/>
            <a:ext cx="2145600" cy="2880000"/>
          </a:xfrm>
          <a:prstGeom prst="rect">
            <a:avLst/>
          </a:prstGeom>
          <a:noFill/>
        </p:spPr>
      </p:pic>
      <p:pic>
        <p:nvPicPr>
          <p:cNvPr id="86022" name="Picture 6" descr="http://2.bp.blogspot.com/_AN6wNCJ3WYc/RoFCu-d7-cI/AAAAAAAAA3o/WcHS1jUo_iU/s400/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143116"/>
            <a:ext cx="3810000" cy="3343275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28596" y="214290"/>
            <a:ext cx="84296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handmade</a:t>
            </a:r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rag</a:t>
            </a:r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dolls</a:t>
            </a:r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14348" y="5715016"/>
            <a:ext cx="74142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cloth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wool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14546" y="1928802"/>
            <a:ext cx="55107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Street 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3794" name="Picture 2" descr="http://img257.imageshack.us/img257/8273/campana01tn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857496"/>
            <a:ext cx="1097600" cy="1440000"/>
          </a:xfrm>
          <a:prstGeom prst="rect">
            <a:avLst/>
          </a:prstGeom>
          <a:noFill/>
        </p:spPr>
      </p:pic>
      <p:pic>
        <p:nvPicPr>
          <p:cNvPr id="33796" name="Picture 4" descr="http://4.bp.blogspot.com/_7O_P-xmeDsA/TO5_C2o_-lI/AAAAAAAAAJ0/VvVSmmAsZY0/s1600/stell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1920000" cy="1440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2643182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Un due tre stella </a:t>
            </a:r>
            <a:endParaRPr lang="it-IT" dirty="0"/>
          </a:p>
        </p:txBody>
      </p:sp>
      <p:pic>
        <p:nvPicPr>
          <p:cNvPr id="33798" name="Picture 6" descr="http://sphotos.ak.fbcdn.net/hphotos-ak-snc4/hs1199.snc4/155195_147293555319230_138343492880903_246368_325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5143512"/>
            <a:ext cx="982704" cy="115200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6572264" y="6286520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strummula</a:t>
            </a:r>
            <a:endParaRPr lang="it-IT" dirty="0"/>
          </a:p>
        </p:txBody>
      </p:sp>
      <p:pic>
        <p:nvPicPr>
          <p:cNvPr id="33800" name="Picture 8" descr="http://t1.gstatic.com/images?q=tbn:ANd9GcRtaGisBe3aCyIFXk0P87WlKjAtPoz6myQmLHBBC6VYLmupf_LaZ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786322"/>
            <a:ext cx="2163936" cy="1511438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</p:pic>
      <p:pic>
        <p:nvPicPr>
          <p:cNvPr id="33804" name="Picture 12" descr="http://farm3.static.flickr.com/2704/4499610502_a7ec1d2af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000372"/>
            <a:ext cx="3125755" cy="2088000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1571604" y="5072074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Travu</a:t>
            </a:r>
            <a:r>
              <a:rPr lang="it-IT" dirty="0" smtClean="0"/>
              <a:t> </a:t>
            </a:r>
            <a:r>
              <a:rPr lang="it-IT" dirty="0" err="1" smtClean="0"/>
              <a:t>longu</a:t>
            </a:r>
            <a:endParaRPr lang="it-IT" dirty="0"/>
          </a:p>
        </p:txBody>
      </p:sp>
      <p:pic>
        <p:nvPicPr>
          <p:cNvPr id="33807" name="Picture 15" descr="http://www.quandoeravamo.com/wp-content/uploads/2010/01/biglie-partenz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78" y="4786322"/>
            <a:ext cx="2430000" cy="1620000"/>
          </a:xfrm>
          <a:prstGeom prst="rect">
            <a:avLst/>
          </a:prstGeom>
          <a:noFill/>
        </p:spPr>
      </p:pic>
      <p:pic>
        <p:nvPicPr>
          <p:cNvPr id="33813" name="Picture 21" descr="http://t2.gstatic.com/images?q=tbn:ANd9GcRk1oC2eoiyxlSe1EBCbynFkLwRVHAQ_KKyA8uRr63UGb1v7IWt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28794" y="5500702"/>
            <a:ext cx="1857388" cy="1080000"/>
          </a:xfrm>
          <a:prstGeom prst="rect">
            <a:avLst/>
          </a:prstGeom>
          <a:noFill/>
        </p:spPr>
      </p:pic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3786182" y="6211669"/>
            <a:ext cx="10715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biglie</a:t>
            </a:r>
            <a:endParaRPr kumimoji="0" lang="it-IT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821" name="Picture 29" descr="http://comps.fotosearch.com/comp/CRT/CRT144/ragazza-saltare-corda_~004352AT.jpg"/>
          <p:cNvPicPr>
            <a:picLocks noChangeAspect="1" noChangeArrowheads="1"/>
          </p:cNvPicPr>
          <p:nvPr/>
        </p:nvPicPr>
        <p:blipFill>
          <a:blip r:embed="rId9"/>
          <a:srcRect b="5905"/>
          <a:stretch>
            <a:fillRect/>
          </a:stretch>
        </p:blipFill>
        <p:spPr bwMode="auto">
          <a:xfrm>
            <a:off x="7858148" y="285728"/>
            <a:ext cx="1130625" cy="1693671"/>
          </a:xfrm>
          <a:prstGeom prst="rect">
            <a:avLst/>
          </a:prstGeom>
          <a:noFill/>
        </p:spPr>
      </p:pic>
      <p:sp>
        <p:nvSpPr>
          <p:cNvPr id="33822" name="Rectangle 30"/>
          <p:cNvSpPr>
            <a:spLocks noChangeArrowheads="1"/>
          </p:cNvSpPr>
          <p:nvPr/>
        </p:nvSpPr>
        <p:spPr bwMode="auto">
          <a:xfrm>
            <a:off x="7858116" y="2000240"/>
            <a:ext cx="12858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Salto con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 smtClean="0">
                <a:solidFill>
                  <a:srgbClr val="000000"/>
                </a:solidFill>
                <a:latin typeface="Rockwell" pitchFamily="18" charset="0"/>
                <a:cs typeface="Arial" pitchFamily="34" charset="0"/>
              </a:rPr>
              <a:t>corda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824" name="Picture 32" descr="http://profile.ak.fbcdn.net/hprofile-ak-snc4/hs343.snc4/41578_288560577054_2711061_n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86512" y="2643182"/>
            <a:ext cx="2556521" cy="1764000"/>
          </a:xfrm>
          <a:prstGeom prst="rect">
            <a:avLst/>
          </a:prstGeom>
          <a:noFill/>
        </p:spPr>
      </p:pic>
      <p:sp>
        <p:nvSpPr>
          <p:cNvPr id="27" name="Rettangolo 26"/>
          <p:cNvSpPr/>
          <p:nvPr/>
        </p:nvSpPr>
        <p:spPr>
          <a:xfrm>
            <a:off x="6357950" y="4429132"/>
            <a:ext cx="23588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cursa</a:t>
            </a:r>
            <a:r>
              <a:rPr lang="it-IT" dirty="0" smtClean="0"/>
              <a:t> chi </a:t>
            </a:r>
            <a:r>
              <a:rPr lang="it-IT" dirty="0" err="1" smtClean="0"/>
              <a:t>carruzzuna</a:t>
            </a:r>
            <a:endParaRPr lang="it-IT" dirty="0"/>
          </a:p>
        </p:txBody>
      </p:sp>
      <p:pic>
        <p:nvPicPr>
          <p:cNvPr id="33826" name="Picture 34" descr="http://photos-a.ak.fbcdn.net/hphotos-ak-snc3/hs379.snc3/24224_104789232886269_104743699557489_103321_3874577_a.jpg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  <a:lum bright="-32000" contrast="48000"/>
          </a:blip>
          <a:srcRect/>
          <a:stretch>
            <a:fillRect/>
          </a:stretch>
        </p:blipFill>
        <p:spPr bwMode="auto">
          <a:xfrm>
            <a:off x="285720" y="5072075"/>
            <a:ext cx="1188000" cy="1357322"/>
          </a:xfrm>
          <a:prstGeom prst="rect">
            <a:avLst/>
          </a:prstGeom>
          <a:noFill/>
        </p:spPr>
      </p:pic>
      <p:sp>
        <p:nvSpPr>
          <p:cNvPr id="33827" name="Rectangle 35"/>
          <p:cNvSpPr>
            <a:spLocks noChangeArrowheads="1"/>
          </p:cNvSpPr>
          <p:nvPr/>
        </p:nvSpPr>
        <p:spPr bwMode="auto">
          <a:xfrm>
            <a:off x="0" y="6488668"/>
            <a:ext cx="2357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carta-forbici-pietra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829" name="Picture 37" descr="http://noiche.net/wp-content/uploads/2010/11/campana.jpe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643306" y="3286124"/>
            <a:ext cx="834682" cy="1404000"/>
          </a:xfrm>
          <a:prstGeom prst="rect">
            <a:avLst/>
          </a:prstGeom>
          <a:noFill/>
        </p:spPr>
      </p:pic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4429124" y="4214818"/>
            <a:ext cx="16430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la campana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o“al piede”</a:t>
            </a:r>
            <a:r>
              <a:rPr kumimoji="0" lang="it-IT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2000232" y="0"/>
            <a:ext cx="607223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>
                <a:solidFill>
                  <a:srgbClr val="C00000"/>
                </a:solidFill>
              </a:rPr>
              <a:t>Street Games is a throwback to a time before pixels and processors when having fun meant making friends and sweating a little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it-IT" dirty="0"/>
          </a:p>
        </p:txBody>
      </p:sp>
    </p:spTree>
  </p:cSld>
  <p:clrMapOvr>
    <a:masterClrMapping/>
  </p:clrMapOvr>
  <p:transition spd="slow" advTm="6000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scondi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4267200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071670" y="142852"/>
            <a:ext cx="4216219" cy="10772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AMMUCCIAREDDU</a:t>
            </a:r>
          </a:p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hide-and-seek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-1000164" y="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7110" name="Picture 6" descr="http://4.bp.blogspot.com/_RXtyFRfFU2s/SlgU1oK_PLI/AAAAAAAAAB0/4Vvapp_syAo/s400/Hide+and+see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285860"/>
            <a:ext cx="4037377" cy="2880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500034" y="4500570"/>
            <a:ext cx="835824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seeker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counts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closed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eyes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while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hide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opens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eyes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rushes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hiders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last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hider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finds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winner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round.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7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85984" y="214290"/>
            <a:ext cx="414340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MOSCA CIECA</a:t>
            </a:r>
          </a:p>
          <a:p>
            <a:pPr algn="ctr"/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blindman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’s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buff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www.bibmondo.it/att/opu/img/urban-moscacie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4012305" cy="26640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4286248" y="1714488"/>
            <a:ext cx="485775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Age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 5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years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</a:t>
            </a: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Numbers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undefined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play: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anywhere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Items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required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a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handkerchief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14282" y="4000504"/>
            <a:ext cx="8572560" cy="3857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supposed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blindfold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handkerchief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twirl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after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being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chosen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counting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rhyme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catch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while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running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everywhere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round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asked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recognize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catches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The first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recognizes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blindman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’s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buff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endParaRPr lang="it-IT" sz="2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2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7000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www.playingwithhistory.info/UpLoadImages/IMG_15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00240"/>
            <a:ext cx="2857500" cy="1905000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857224" y="214290"/>
            <a:ext cx="778674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game </a:t>
            </a:r>
            <a:r>
              <a:rPr lang="it-IT" sz="4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“tamburello”</a:t>
            </a:r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14282" y="4857760"/>
            <a:ext cx="435771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Today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playing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“tamburello”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pleasant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sport on the beach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called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tambeach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0" y="3929066"/>
            <a:ext cx="3363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“</a:t>
            </a:r>
            <a:r>
              <a:rPr lang="en-US" dirty="0" err="1" smtClean="0"/>
              <a:t>Tamburelli</a:t>
            </a:r>
            <a:r>
              <a:rPr lang="en-US" dirty="0" smtClean="0"/>
              <a:t>” in a toy museum</a:t>
            </a:r>
          </a:p>
        </p:txBody>
      </p:sp>
      <p:pic>
        <p:nvPicPr>
          <p:cNvPr id="62470" name="Picture 6" descr="http://bp1.blogger.com/_nbheFD9iyE0/SDLrQGrZaaI/AAAAAAAAAZQ/ERyK-Bjx9kY/s400/pap%C3%A0+tamburel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071942"/>
            <a:ext cx="2857500" cy="2171701"/>
          </a:xfrm>
          <a:prstGeom prst="rect">
            <a:avLst/>
          </a:prstGeom>
          <a:noFill/>
        </p:spPr>
      </p:pic>
      <p:pic>
        <p:nvPicPr>
          <p:cNvPr id="62468" name="Picture 4" descr="http://www.tamjapan.org/assets/images/en/aboutgames/tambeach_sub_pi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929198"/>
            <a:ext cx="2473135" cy="1620000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428596" y="928670"/>
            <a:ext cx="857256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sort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ping-pong game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using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tamburines</a:t>
            </a:r>
            <a:endParaRPr lang="it-IT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instead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rackets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3357554" y="1785926"/>
            <a:ext cx="557216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tamburello racket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leather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balls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jute (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jute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sacks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and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stitched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wool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usually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two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would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hit the ball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trying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fall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70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214546" y="214290"/>
            <a:ext cx="4388061" cy="8309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sack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race</a:t>
            </a:r>
            <a:endParaRPr lang="it-I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286216" y="1071546"/>
            <a:ext cx="485778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open air,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these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sack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race in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which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two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teams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would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play. 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Whoever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first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across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won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979999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857628"/>
            <a:ext cx="360203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ttangolo 10"/>
          <p:cNvSpPr/>
          <p:nvPr/>
        </p:nvSpPr>
        <p:spPr>
          <a:xfrm>
            <a:off x="428596" y="5429264"/>
            <a:ext cx="442915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Some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girls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enjoying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sack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race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today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57158" y="3929066"/>
            <a:ext cx="464347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jute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sacks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used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82"/>
            <a:ext cx="33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119" name="Picture 7" descr="http://www.playingwithhistory.info/UpLoadImages/IMG_1676.JPG"/>
          <p:cNvPicPr>
            <a:picLocks noChangeAspect="1" noChangeArrowheads="1"/>
          </p:cNvPicPr>
          <p:nvPr/>
        </p:nvPicPr>
        <p:blipFill>
          <a:blip r:embed="rId3"/>
          <a:srcRect b="3780"/>
          <a:stretch>
            <a:fillRect/>
          </a:stretch>
        </p:blipFill>
        <p:spPr bwMode="auto">
          <a:xfrm>
            <a:off x="571472" y="357166"/>
            <a:ext cx="1680000" cy="2424776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3357554" y="0"/>
            <a:ext cx="27174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Skittles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500298" y="857232"/>
            <a:ext cx="635798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Skittles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good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weather</a:t>
            </a:r>
            <a:endParaRPr lang="it-IT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utside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the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courtyard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the game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worked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bit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like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bowling.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skittles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brightly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painted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endParaRPr lang="it-IT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made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endParaRPr lang="it-IT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500430" y="3357562"/>
            <a:ext cx="56435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take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turns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throw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wooden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balls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down a lane at the end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which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several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skittles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trying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knock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over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            </a:t>
            </a:r>
          </a:p>
        </p:txBody>
      </p:sp>
      <p:pic>
        <p:nvPicPr>
          <p:cNvPr id="90116" name="Picture 4" descr="http://www.flashgamesdownload.org/wp-content/uploads/2008/01/bowling_immagin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518000"/>
            <a:ext cx="1618500" cy="2340000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1857356" y="6072206"/>
            <a:ext cx="7143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it-IT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modern</a:t>
            </a:r>
            <a:r>
              <a:rPr lang="it-IT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skittle</a:t>
            </a:r>
            <a:r>
              <a:rPr lang="it-IT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game in </a:t>
            </a:r>
            <a:r>
              <a:rPr lang="it-IT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digital</a:t>
            </a:r>
            <a:r>
              <a:rPr lang="it-IT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form</a:t>
            </a:r>
            <a:r>
              <a:rPr lang="it-IT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it-IT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8000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00034" y="357166"/>
            <a:ext cx="82153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50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 and the </a:t>
            </a:r>
            <a:r>
              <a:rPr lang="it-IT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60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 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il_fi" descr="http://blogcalciatori.com/wp-content/uploads/2008/10/pallone-calcio-squadr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-360000">
            <a:off x="428596" y="1357298"/>
            <a:ext cx="1629310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www.radiodepocatiozzo.it/televisore%20antic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600000">
            <a:off x="2214546" y="1285860"/>
            <a:ext cx="14573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rg_hi" descr="http://t3.gstatic.com/images?q=tbn:ANd9GcT9GRkECv9X8iLUKrOt66SbkrtzoScZZRbuGqMMWS-JtzsDcxu0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1214422"/>
            <a:ext cx="1786605" cy="11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l_fi" descr="http://2.bp.blogspot.com/_MMWkqs15dxU/SwqWZRJgn8I/AAAAAAAACQ4/mA0Zo2V0THc/s1600/FOTO+G++il+libro+cuore+e+i+valori+perdut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1142984"/>
            <a:ext cx="999478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l_fi" descr="http://www.romance-novels.org/images/returntowutheringheightscv-lestrange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2462" y="1500174"/>
            <a:ext cx="870914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l_fi" descr="http://static0.bakeca.it/be/file/0bb/0bb2db725966b36682a0fd63a35fd9ae.uploa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900000">
            <a:off x="285720" y="3143248"/>
            <a:ext cx="1871379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l_fi" descr="http://www.jukebox.it/juke-box/anni60/Flipper50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29520" y="3071810"/>
            <a:ext cx="1252059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l_fi" descr="http://www.faress.com/prodotti/biga/1115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 rot="1440000">
            <a:off x="5023002" y="3170362"/>
            <a:ext cx="2160000" cy="12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www.fabiomoie.it/storia/juke-box_file/Rock-Ola%201458%20Hi-Fi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00628" y="4500570"/>
            <a:ext cx="1428750" cy="2028825"/>
          </a:xfrm>
          <a:prstGeom prst="rect">
            <a:avLst/>
          </a:prstGeom>
          <a:noFill/>
        </p:spPr>
      </p:pic>
      <p:pic>
        <p:nvPicPr>
          <p:cNvPr id="23" name="il_fi" descr="http://semidiceviprima.com/wp-content/uploads/45giri-296x300.jpg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 rot="1500000">
            <a:off x="1714480" y="5000636"/>
            <a:ext cx="141151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BLOGGER_PHOTO_ID_5129456681862226306" descr="http://4.bp.blogspot.com/_qetwBpc37IQ/Ry99rNUm4YI/AAAAAAAADmQ/_NjX8d11xjE/s400/panini-61-62%2527.jpg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85720" y="4857760"/>
            <a:ext cx="128432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://images.paraorkut.com/img/artists/images/e/elvis_presley-1650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214678" y="5143512"/>
            <a:ext cx="1582730" cy="1188000"/>
          </a:xfrm>
          <a:prstGeom prst="rect">
            <a:avLst/>
          </a:prstGeom>
          <a:noFill/>
        </p:spPr>
      </p:pic>
      <p:pic>
        <p:nvPicPr>
          <p:cNvPr id="7172" name="Picture 4" descr="http://www.milanostile.it/public/leisure-time/images/557/557-3553_the-beatles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1320000">
            <a:off x="6432217" y="4709252"/>
            <a:ext cx="2184841" cy="1584000"/>
          </a:xfrm>
          <a:prstGeom prst="rect">
            <a:avLst/>
          </a:prstGeom>
          <a:noFill/>
        </p:spPr>
      </p:pic>
      <p:pic>
        <p:nvPicPr>
          <p:cNvPr id="50178" name="Picture 2" descr="http://www.libriarrighetto.it/images/cimebronte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720000">
            <a:off x="6953233" y="1247603"/>
            <a:ext cx="1188000" cy="1728000"/>
          </a:xfrm>
          <a:prstGeom prst="rect">
            <a:avLst/>
          </a:prstGeom>
          <a:noFill/>
        </p:spPr>
      </p:pic>
      <p:pic>
        <p:nvPicPr>
          <p:cNvPr id="58370" name="Picture 2" descr="http://1.bp.blogspot.com/_4JmpopnPR-o/SXnoD4eO8cI/AAAAAAAAFeQ/bQ-fhGb5k_U/s400/MonoscopioRai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1200000">
            <a:off x="3809754" y="2454590"/>
            <a:ext cx="1625808" cy="1260000"/>
          </a:xfrm>
          <a:prstGeom prst="rect">
            <a:avLst/>
          </a:prstGeom>
          <a:noFill/>
        </p:spPr>
      </p:pic>
      <p:pic>
        <p:nvPicPr>
          <p:cNvPr id="1030" name="Picture 6" descr="http://t0.gstatic.com/images?q=tbn:oV3AYxaoteDDdM:http://www.pieroviscardi.it/blog/wp-content/uploads/vecchia%20Fiat%20500.jpg&amp;t=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 rot="-360000">
            <a:off x="2436786" y="3329675"/>
            <a:ext cx="2286000" cy="16383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0"/>
            <a:ext cx="8643998" cy="64940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it-IT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the 50s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young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people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obeyed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their</a:t>
            </a:r>
            <a:endParaRPr lang="it-IT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arents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they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usually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had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no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conflicts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with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them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</a:p>
          <a:p>
            <a:endParaRPr lang="it-IT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their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free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time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many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them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attended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parishes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played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in the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courtyards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oratories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which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were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social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centres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meeting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places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</a:p>
          <a:p>
            <a:endParaRPr lang="it-IT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Their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values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objectives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were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</a:p>
          <a:p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study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work and family. 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endParaRPr lang="it-IT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split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85852" y="5572140"/>
            <a:ext cx="6643734" cy="804862"/>
          </a:xfrm>
        </p:spPr>
        <p:txBody>
          <a:bodyPr>
            <a:normAutofit/>
          </a:bodyPr>
          <a:lstStyle/>
          <a:p>
            <a:r>
              <a:rPr lang="it-IT" sz="1600" b="1" dirty="0" smtClean="0"/>
              <a:t>A </a:t>
            </a:r>
            <a:r>
              <a:rPr lang="it-IT" sz="1600" b="1" dirty="0" err="1" smtClean="0"/>
              <a:t>group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of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boys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who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played</a:t>
            </a:r>
            <a:r>
              <a:rPr lang="it-IT" sz="1600" b="1" dirty="0" smtClean="0"/>
              <a:t> football in </a:t>
            </a:r>
            <a:r>
              <a:rPr lang="it-IT" sz="1600" b="1" dirty="0" err="1" smtClean="0"/>
              <a:t>an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oratory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courtyard</a:t>
            </a:r>
            <a:endParaRPr lang="it-IT" sz="1600" b="1" dirty="0"/>
          </a:p>
        </p:txBody>
      </p:sp>
      <p:pic>
        <p:nvPicPr>
          <p:cNvPr id="5" name="il_fi" descr="http://www.giocodisquadra.it/wp-content/uploads/2008/02/oratorio.jpg"/>
          <p:cNvPicPr>
            <a:picLocks noGrp="1"/>
          </p:cNvPicPr>
          <p:nvPr>
            <p:ph type="pic" idx="1"/>
          </p:nvPr>
        </p:nvPicPr>
        <p:blipFill>
          <a:blip r:embed="rId2"/>
          <a:srcRect t="617" b="617"/>
          <a:stretch>
            <a:fillRect/>
          </a:stretch>
        </p:blipFill>
        <p:spPr bwMode="auto">
          <a:xfrm>
            <a:off x="1500166" y="500042"/>
            <a:ext cx="6372000" cy="48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000">
    <p:cover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85918" y="5572140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it-IT" sz="1600" b="1" dirty="0" err="1" smtClean="0"/>
              <a:t>Girls</a:t>
            </a:r>
            <a:r>
              <a:rPr lang="it-IT" sz="1600" b="1" dirty="0" smtClean="0"/>
              <a:t> on a trip </a:t>
            </a:r>
            <a:r>
              <a:rPr lang="it-IT" sz="1600" b="1" dirty="0" err="1" smtClean="0"/>
              <a:t>with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nuns</a:t>
            </a:r>
            <a:endParaRPr lang="it-IT" sz="1600" b="1" dirty="0"/>
          </a:p>
        </p:txBody>
      </p:sp>
      <p:sp>
        <p:nvSpPr>
          <p:cNvPr id="5" name="Segnaposto immagine 2"/>
          <p:cNvSpPr txBox="1">
            <a:spLocks/>
          </p:cNvSpPr>
          <p:nvPr/>
        </p:nvSpPr>
        <p:spPr>
          <a:xfrm>
            <a:off x="1785918" y="571480"/>
            <a:ext cx="5486400" cy="4114800"/>
          </a:xfrm>
          <a:prstGeom prst="rect">
            <a:avLst/>
          </a:prstGeom>
        </p:spPr>
      </p:sp>
      <p:pic>
        <p:nvPicPr>
          <p:cNvPr id="6" name="il_fi" descr="http://www.cassiciaco.it/navigazione/musei/fototeca/suore/images/suore01.jpg"/>
          <p:cNvPicPr>
            <a:picLocks noGrp="1"/>
          </p:cNvPicPr>
          <p:nvPr>
            <p:ph type="pic" idx="1"/>
          </p:nvPr>
        </p:nvPicPr>
        <p:blipFill>
          <a:blip r:embed="rId2"/>
          <a:srcRect l="2885" r="2885"/>
          <a:stretch>
            <a:fillRect/>
          </a:stretch>
        </p:blipFill>
        <p:spPr bwMode="auto">
          <a:xfrm>
            <a:off x="1643042" y="857232"/>
            <a:ext cx="6264000" cy="45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000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ttp://www.webalice.it/gattinarascout/scout/10anni/10_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3960000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www.carlocasale.it/images/foto-scoutok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928934"/>
            <a:ext cx="4392000" cy="331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2.bp.blogspot.com/_xbYHvEnVXEU/TRsKaOXeDDI/AAAAAAAAJjc/LI7_umGmyMk/s1600/boy+scout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714348" y="3786190"/>
            <a:ext cx="3240000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/>
        </p:nvSpPr>
        <p:spPr>
          <a:xfrm>
            <a:off x="4714876" y="428604"/>
            <a:ext cx="3885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4500562" y="1142984"/>
            <a:ext cx="442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Sundays</a:t>
            </a:r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boy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scouts</a:t>
            </a:r>
            <a:endParaRPr lang="it-IT" sz="28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0"/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usually</a:t>
            </a:r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had</a:t>
            </a:r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excursions</a:t>
            </a:r>
            <a:endParaRPr lang="it-IT" sz="2800" b="1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0"/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out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town</a:t>
            </a:r>
            <a:r>
              <a:rPr lang="it-IT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000628" y="214290"/>
            <a:ext cx="3139386" cy="7694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Boy </a:t>
            </a:r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Scouts</a:t>
            </a:r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00034" y="285728"/>
            <a:ext cx="8286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Family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parties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common 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il_fi" descr="http://www.barbanella.altervista.org/image/comeeravamo1/Scansione001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378000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http://www.avellinesi.it/festa%20in%20cas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00174"/>
            <a:ext cx="4392000" cy="45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farm5.static.flickr.com/4031/4457067948_9719e6c65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857628"/>
            <a:ext cx="3780000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000">
    <p:cover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57158" y="214290"/>
            <a:ext cx="845799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Before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economic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“Boom”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handmade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still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il_fi" descr="http://www.assarca.com/public/civilta/fionda%20artigianale_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14488"/>
            <a:ext cx="1714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farm4.static.flickr.com/3032/2325813835_66b1fa246f.jpg?v=0"/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lum bright="3000" contrast="12000"/>
          </a:blip>
          <a:srcRect/>
          <a:stretch>
            <a:fillRect/>
          </a:stretch>
        </p:blipFill>
        <p:spPr bwMode="auto">
          <a:xfrm>
            <a:off x="1928794" y="1500174"/>
            <a:ext cx="2846257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LOGGER_PHOTO_ID_5497793312787965570" descr="http://4.bp.blogspot.com/_z5HQdysUw6s/TEwV47E-poI/AAAAAAAAA1s/-tZO93yJ43Q/s320/monopattino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428736"/>
            <a:ext cx="30480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LOGGER_PHOTO_ID_5497790743009560674" descr="http://4.bp.blogspot.com/_z5HQdysUw6s/TEwTjV6ECGI/AAAAAAAAA1c/4F8Yo9YhC3k/s320/motopattino.jpg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14942" y="4572008"/>
            <a:ext cx="3048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214282" y="4000504"/>
            <a:ext cx="147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slingshot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143108" y="535782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       bow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500694" y="414338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Wooden</a:t>
            </a:r>
            <a:r>
              <a:rPr lang="it-IT" dirty="0" smtClean="0"/>
              <a:t> scooter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4643438" y="6357958"/>
            <a:ext cx="3845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“</a:t>
            </a:r>
            <a:r>
              <a:rPr lang="it-IT" dirty="0" err="1" smtClean="0"/>
              <a:t>carruzzuni</a:t>
            </a:r>
            <a:r>
              <a:rPr lang="it-IT" dirty="0" smtClean="0"/>
              <a:t>” (</a:t>
            </a:r>
            <a:r>
              <a:rPr lang="it-IT" dirty="0" err="1" smtClean="0"/>
              <a:t>wooden</a:t>
            </a:r>
            <a:r>
              <a:rPr lang="it-IT" dirty="0" smtClean="0"/>
              <a:t> skateboard)</a:t>
            </a:r>
            <a:endParaRPr lang="it-IT" dirty="0"/>
          </a:p>
        </p:txBody>
      </p:sp>
      <p:pic>
        <p:nvPicPr>
          <p:cNvPr id="49154" name="Picture 2" descr="http://blog.loulouandoscar.com/wp-content/uploads/2009/01/siryoyo_l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500570"/>
            <a:ext cx="1872000" cy="1872000"/>
          </a:xfrm>
          <a:prstGeom prst="rect">
            <a:avLst/>
          </a:prstGeom>
          <a:noFill/>
        </p:spPr>
      </p:pic>
      <p:sp>
        <p:nvSpPr>
          <p:cNvPr id="16" name="Rettangolo 15"/>
          <p:cNvSpPr/>
          <p:nvPr/>
        </p:nvSpPr>
        <p:spPr>
          <a:xfrm>
            <a:off x="3643306" y="6286520"/>
            <a:ext cx="785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Yo</a:t>
            </a:r>
            <a:r>
              <a:rPr lang="it-IT" dirty="0" smtClean="0"/>
              <a:t> </a:t>
            </a:r>
            <a:r>
              <a:rPr lang="it-IT" dirty="0" err="1" smtClean="0"/>
              <a:t>Yo</a:t>
            </a:r>
            <a:endParaRPr lang="it-IT" dirty="0" smtClean="0"/>
          </a:p>
        </p:txBody>
      </p:sp>
      <p:pic>
        <p:nvPicPr>
          <p:cNvPr id="52226" name="Picture 2" descr="http://www.ilvecchiotarlo.it/birilli_legno.JPG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16650" r="13320"/>
          <a:stretch>
            <a:fillRect/>
          </a:stretch>
        </p:blipFill>
        <p:spPr bwMode="auto">
          <a:xfrm>
            <a:off x="428596" y="4357694"/>
            <a:ext cx="1840950" cy="2160000"/>
          </a:xfrm>
          <a:prstGeom prst="rect">
            <a:avLst/>
          </a:prstGeom>
          <a:noFill/>
        </p:spPr>
      </p:pic>
      <p:sp>
        <p:nvSpPr>
          <p:cNvPr id="18" name="Rettangolo 17"/>
          <p:cNvSpPr/>
          <p:nvPr/>
        </p:nvSpPr>
        <p:spPr>
          <a:xfrm>
            <a:off x="857224" y="648866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skittles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ransition spd="slow" advTm="7000">
    <p:zoom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85728"/>
            <a:ext cx="864399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luxury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given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special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occasions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Sicily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(and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still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tradition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give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2°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November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1986" name="Picture 2" descr="http://i34.tinypic.com/241nw1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428868"/>
            <a:ext cx="2571441" cy="3600000"/>
          </a:xfrm>
          <a:prstGeom prst="rect">
            <a:avLst/>
          </a:prstGeom>
          <a:noFill/>
        </p:spPr>
      </p:pic>
      <p:pic>
        <p:nvPicPr>
          <p:cNvPr id="41988" name="Picture 4" descr="http://files.splinder.com/202cfc5a6910a02515ac8c7c9264d64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80000">
            <a:off x="3071802" y="2500306"/>
            <a:ext cx="2253600" cy="3600000"/>
          </a:xfrm>
          <a:prstGeom prst="rect">
            <a:avLst/>
          </a:prstGeom>
          <a:noFill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428868"/>
            <a:ext cx="3276600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740000">
            <a:off x="6855445" y="3768260"/>
            <a:ext cx="1773237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5000">
    <p:split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14290"/>
            <a:ext cx="83582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Common free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activities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cards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pool or bowling  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http://italophiles.com/images/menboc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00174"/>
            <a:ext cx="4145604" cy="4320000"/>
          </a:xfrm>
          <a:prstGeom prst="rect">
            <a:avLst/>
          </a:prstGeom>
          <a:noFill/>
        </p:spPr>
      </p:pic>
      <p:pic>
        <p:nvPicPr>
          <p:cNvPr id="5" name="rg_hi" descr="http://t3.gstatic.com/images?q=tbn:ANd9GcRTGRhN62NnplQgOjQl200-Ctt_r3bqoAnvkyZgrh-S2_IWgD4Y">
            <a:hlinkClick r:id="rId3"/>
          </p:cNvPr>
          <p:cNvPicPr/>
          <p:nvPr/>
        </p:nvPicPr>
        <p:blipFill>
          <a:blip r:embed="rId4">
            <a:grayscl/>
            <a:lum bright="14000" contrast="24000"/>
          </a:blip>
          <a:srcRect/>
          <a:stretch>
            <a:fillRect/>
          </a:stretch>
        </p:blipFill>
        <p:spPr bwMode="auto">
          <a:xfrm>
            <a:off x="571472" y="4000504"/>
            <a:ext cx="3816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files.splinder.com/ace158210bf040e31ea89af0f1176912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1428736"/>
            <a:ext cx="3864000" cy="25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000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57224" y="214290"/>
            <a:ext cx="70723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Sicilian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traditional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cards</a:t>
            </a:r>
            <a:endParaRPr lang="it-IT" sz="32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://www.savocashop.it/public/Prodotti/103201094743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928670"/>
            <a:ext cx="6855692" cy="51480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1285852" y="6215082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</a:t>
            </a:r>
            <a:r>
              <a:rPr lang="it-IT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most</a:t>
            </a:r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popular</a:t>
            </a:r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games</a:t>
            </a:r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are “scopa” and “briscola” 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14290"/>
            <a:ext cx="84296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Bars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were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usually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frequented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</a:t>
            </a:r>
            <a:endParaRPr lang="it-IT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also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met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in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specific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clubs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it-IT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differen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according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their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interests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Immagine 2" descr="Men in Conversation in Accettura">
            <a:hlinkClick r:id="rId2" tgtFrame="_top" tooltip="&quot;Men in Conversation in Accettura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57364"/>
            <a:ext cx="32194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357158" y="6072206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Men in conversation outside a political club</a:t>
            </a:r>
            <a:endParaRPr lang="it-IT" sz="1600" dirty="0"/>
          </a:p>
        </p:txBody>
      </p:sp>
      <p:pic>
        <p:nvPicPr>
          <p:cNvPr id="12290" name="Picture 2" descr="http://www.torricellapeligna.com/photogallery/amici_friends/29%201960%20al%20tavolo%20del%20bar%20copi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2357430"/>
            <a:ext cx="4881365" cy="3420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5143504" y="5857892"/>
            <a:ext cx="2097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Men</a:t>
            </a:r>
            <a:r>
              <a:rPr lang="it-IT" dirty="0" smtClean="0"/>
              <a:t> </a:t>
            </a:r>
            <a:r>
              <a:rPr lang="it-IT" dirty="0" err="1" smtClean="0"/>
              <a:t>outside</a:t>
            </a:r>
            <a:r>
              <a:rPr lang="it-IT" dirty="0" smtClean="0"/>
              <a:t> a bar</a:t>
            </a:r>
            <a:endParaRPr lang="it-IT" dirty="0"/>
          </a:p>
        </p:txBody>
      </p:sp>
    </p:spTree>
  </p:cSld>
  <p:clrMapOvr>
    <a:masterClrMapping/>
  </p:clrMapOvr>
  <p:transition spd="slow" advTm="6000">
    <p:cover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crazy-frankenstein.com/entertainment-files/story-files/top-80-bad-predictions-about-the-future_files/first-tv-set.jpg"/>
          <p:cNvPicPr>
            <a:picLocks noChangeAspect="1" noChangeArrowheads="1"/>
          </p:cNvPicPr>
          <p:nvPr/>
        </p:nvPicPr>
        <p:blipFill>
          <a:blip r:embed="rId2"/>
          <a:srcRect l="21133" t="10361" r="21720" b="10361"/>
          <a:stretch>
            <a:fillRect/>
          </a:stretch>
        </p:blipFill>
        <p:spPr bwMode="auto">
          <a:xfrm>
            <a:off x="6072198" y="857232"/>
            <a:ext cx="2737968" cy="3012788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428596" y="214290"/>
            <a:ext cx="8358246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expensive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People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</a:t>
            </a:r>
            <a:endParaRPr lang="it-IT" sz="24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coud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not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afford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watched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TV at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endParaRPr lang="it-IT" sz="24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neighbours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 or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relatives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 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 first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programmes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broad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cast </a:t>
            </a:r>
          </a:p>
          <a:p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only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four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hours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1957 advertising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introduced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“Carosello”,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lasted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ten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minutes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particular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programme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devoted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called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“TV dei ragazzi”,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consisted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mostly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cartoons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 </a:t>
            </a:r>
            <a:r>
              <a:rPr lang="it-IT" sz="2400" b="1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films</a:t>
            </a:r>
            <a:r>
              <a:rPr lang="it-IT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films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“Lassie” and “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Rin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tin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tin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“Zorro,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among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cartoons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some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loved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Popey</a:t>
            </a:r>
            <a:r>
              <a:rPr lang="it-IT" sz="24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Gatto Silvestro, Tom and Jerry. .</a:t>
            </a:r>
          </a:p>
          <a:p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14282" y="214290"/>
            <a:ext cx="8643998" cy="92869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Bottom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1954 the 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television</a:t>
            </a:r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appeared</a:t>
            </a:r>
            <a:endParaRPr lang="it-IT" sz="40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1000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XWmR47EBHoY/SSnJRImklLI/AAAAAAAABjE/6dxZQY07wm0/s400/carosello.jpg"/>
          <p:cNvPicPr>
            <a:picLocks noChangeAspect="1" noChangeArrowheads="1"/>
          </p:cNvPicPr>
          <p:nvPr/>
        </p:nvPicPr>
        <p:blipFill>
          <a:blip r:embed="rId2">
            <a:lum bright="-2000" contrast="31000"/>
          </a:blip>
          <a:srcRect/>
          <a:stretch>
            <a:fillRect/>
          </a:stretch>
        </p:blipFill>
        <p:spPr bwMode="auto">
          <a:xfrm>
            <a:off x="285720" y="714356"/>
            <a:ext cx="3810000" cy="2476501"/>
          </a:xfrm>
          <a:prstGeom prst="rect">
            <a:avLst/>
          </a:prstGeom>
          <a:noFill/>
        </p:spPr>
      </p:pic>
      <p:pic>
        <p:nvPicPr>
          <p:cNvPr id="1028" name="Picture 4" descr="http://www.allevamentocinofilo.it/immagini/rinti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785794"/>
            <a:ext cx="2286000" cy="2305050"/>
          </a:xfrm>
          <a:prstGeom prst="rect">
            <a:avLst/>
          </a:prstGeom>
          <a:noFill/>
        </p:spPr>
      </p:pic>
      <p:pic>
        <p:nvPicPr>
          <p:cNvPr id="1030" name="Picture 6" descr="http://www.lassie.net/graphics/LassieBlu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286124"/>
            <a:ext cx="2239913" cy="3420000"/>
          </a:xfrm>
          <a:prstGeom prst="rect">
            <a:avLst/>
          </a:prstGeom>
          <a:noFill/>
        </p:spPr>
      </p:pic>
      <p:pic>
        <p:nvPicPr>
          <p:cNvPr id="1032" name="Picture 8" descr="http://www.antoniogenna.net/doppiaggio/telefilm/zorro19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3500438"/>
            <a:ext cx="2628927" cy="3204000"/>
          </a:xfrm>
          <a:prstGeom prst="rect">
            <a:avLst/>
          </a:prstGeom>
          <a:noFill/>
        </p:spPr>
      </p:pic>
      <p:pic>
        <p:nvPicPr>
          <p:cNvPr id="1034" name="Picture 10" descr="http://animazione.myblog.it/images/GattoSilvestroTitti/2gatto-silvestro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3143248"/>
            <a:ext cx="2257575" cy="1692000"/>
          </a:xfrm>
          <a:prstGeom prst="rect">
            <a:avLst/>
          </a:prstGeom>
          <a:noFill/>
        </p:spPr>
      </p:pic>
      <p:pic>
        <p:nvPicPr>
          <p:cNvPr id="1036" name="Picture 12" descr="http://www.komix.it/images/tom-jerry-0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4857760"/>
            <a:ext cx="2195125" cy="1800000"/>
          </a:xfrm>
          <a:prstGeom prst="rect">
            <a:avLst/>
          </a:prstGeom>
          <a:noFill/>
        </p:spPr>
      </p:pic>
      <p:pic>
        <p:nvPicPr>
          <p:cNvPr id="1040" name="Picture 16" descr="http://www.ciaoradio.com/~ciaoit/images/stories/bracciodiferro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714356"/>
            <a:ext cx="1143900" cy="2232000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1142976" y="142852"/>
            <a:ext cx="735811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liked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watching…</a:t>
            </a:r>
            <a:endParaRPr lang="it-IT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cover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direttadacarini.it/eravamo/televisore%20e%20radio%2019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4181475" cy="5133975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500034" y="0"/>
            <a:ext cx="835824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People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took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pictures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around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television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Television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replaced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”.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643050"/>
            <a:ext cx="3631606" cy="50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6000">
    <p:split orient="vert" dir="in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cartesio-episteme.net/var/rin-tin-tin/rin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357298"/>
            <a:ext cx="1801939" cy="2484000"/>
          </a:xfrm>
          <a:prstGeom prst="rect">
            <a:avLst/>
          </a:prstGeom>
          <a:noFill/>
        </p:spPr>
      </p:pic>
      <p:pic>
        <p:nvPicPr>
          <p:cNvPr id="1026" name="Picture 2" descr="http://www.cartesio-episteme.net/cuor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285860"/>
            <a:ext cx="1832010" cy="2520000"/>
          </a:xfrm>
          <a:prstGeom prst="rect">
            <a:avLst/>
          </a:prstGeom>
          <a:noFill/>
        </p:spPr>
      </p:pic>
      <p:pic>
        <p:nvPicPr>
          <p:cNvPr id="1028" name="Picture 4" descr="http://www.cartesio-episteme.net/mary-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071942"/>
            <a:ext cx="1810352" cy="2520000"/>
          </a:xfrm>
          <a:prstGeom prst="rect">
            <a:avLst/>
          </a:prstGeom>
          <a:noFill/>
        </p:spPr>
      </p:pic>
      <p:pic>
        <p:nvPicPr>
          <p:cNvPr id="1030" name="Picture 6" descr="http://www.cartesio-episteme.net/giungla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4071942"/>
            <a:ext cx="1752696" cy="2520000"/>
          </a:xfrm>
          <a:prstGeom prst="rect">
            <a:avLst/>
          </a:prstGeom>
          <a:noFill/>
        </p:spPr>
      </p:pic>
      <p:pic>
        <p:nvPicPr>
          <p:cNvPr id="1032" name="Picture 8" descr="http://www.cartesio-episteme.net/1p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9190" y="4000504"/>
            <a:ext cx="1753745" cy="2520000"/>
          </a:xfrm>
          <a:prstGeom prst="rect">
            <a:avLst/>
          </a:prstGeom>
          <a:noFill/>
        </p:spPr>
      </p:pic>
      <p:pic>
        <p:nvPicPr>
          <p:cNvPr id="1034" name="Picture 10" descr="http://www.cartesio-episteme.net/spada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0892" y="4000504"/>
            <a:ext cx="1832005" cy="2520000"/>
          </a:xfrm>
          <a:prstGeom prst="rect">
            <a:avLst/>
          </a:prstGeom>
          <a:noFill/>
        </p:spPr>
      </p:pic>
      <p:pic>
        <p:nvPicPr>
          <p:cNvPr id="1036" name="Picture 12" descr="http://www.cartesio-episteme.net/giro-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0892" y="1285860"/>
            <a:ext cx="1831376" cy="2520000"/>
          </a:xfrm>
          <a:prstGeom prst="rect">
            <a:avLst/>
          </a:prstGeom>
          <a:noFill/>
        </p:spPr>
      </p:pic>
      <p:pic>
        <p:nvPicPr>
          <p:cNvPr id="1038" name="Picture 14" descr="http://www.cartesio-episteme.net/sissi-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472" y="1357298"/>
            <a:ext cx="1787227" cy="2520000"/>
          </a:xfrm>
          <a:prstGeom prst="rect">
            <a:avLst/>
          </a:prstGeom>
          <a:noFill/>
        </p:spPr>
      </p:pic>
      <p:sp>
        <p:nvSpPr>
          <p:cNvPr id="10" name="Rettangolo 9"/>
          <p:cNvSpPr/>
          <p:nvPr/>
        </p:nvSpPr>
        <p:spPr>
          <a:xfrm>
            <a:off x="428596" y="214290"/>
            <a:ext cx="835824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collected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stickers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favourite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films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cartoons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albums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7000">
    <p:cover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0"/>
            <a:ext cx="84296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1960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sticker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albums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edited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“Panini”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mostly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football  player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stickers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2946" name="Picture 2" descr="http://lh3.ggpht.com/_c9zq6NEtbTs/S2ltGnpn5RI/AAAAAAAABys/YM3pijSH3EY/s640/cover-calciatori-09-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571612"/>
            <a:ext cx="2313632" cy="2880000"/>
          </a:xfrm>
          <a:prstGeom prst="rect">
            <a:avLst/>
          </a:prstGeom>
          <a:noFill/>
        </p:spPr>
      </p:pic>
      <p:pic>
        <p:nvPicPr>
          <p:cNvPr id="82950" name="Picture 6" descr="http://www.annunciannunci.com/adpics/panini7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571612"/>
            <a:ext cx="2088000" cy="2880000"/>
          </a:xfrm>
          <a:prstGeom prst="rect">
            <a:avLst/>
          </a:prstGeom>
          <a:noFill/>
        </p:spPr>
      </p:pic>
      <p:pic>
        <p:nvPicPr>
          <p:cNvPr id="82954" name="Picture 10" descr="http://t1.gstatic.com/images?q=tbn:ANd9GcQBzi7A9HwwyKeAGkbfmUEagq_7ovsFws-Z6nIghtlGsi2E3EeH_g&amp;t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428736"/>
            <a:ext cx="1819275" cy="2505076"/>
          </a:xfrm>
          <a:prstGeom prst="rect">
            <a:avLst/>
          </a:prstGeom>
          <a:noFill/>
        </p:spPr>
      </p:pic>
      <p:pic>
        <p:nvPicPr>
          <p:cNvPr id="82948" name="Picture 4" descr="http://sphotos.ak.fbcdn.net/hphotos-ak-snc4/hs1387.snc4/163968_175096275856942_100000697116999_445634_3832416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786190"/>
            <a:ext cx="2315520" cy="2880000"/>
          </a:xfrm>
          <a:prstGeom prst="rect">
            <a:avLst/>
          </a:prstGeom>
          <a:noFill/>
        </p:spPr>
      </p:pic>
      <p:pic>
        <p:nvPicPr>
          <p:cNvPr id="82952" name="Picture 8" descr="http://g.imagehost.org/0124/Edizioni_Panini_Campionato_1974_1975_p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786190"/>
            <a:ext cx="2082334" cy="2880000"/>
          </a:xfrm>
          <a:prstGeom prst="rect">
            <a:avLst/>
          </a:prstGeom>
          <a:noFill/>
        </p:spPr>
      </p:pic>
      <p:pic>
        <p:nvPicPr>
          <p:cNvPr id="82956" name="Picture 12" descr="http://www.bakecannunci.com/adpics/panini_spa_30_01_0691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4786322"/>
            <a:ext cx="2457331" cy="180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214290"/>
            <a:ext cx="87154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symbol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50s and the 60s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mythical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“Vespa”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Piaggio 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rg_hi" descr="http://t3.gstatic.com/images?q=tbn:ANd9GcSIVkICT-WEJubPH0jr3HvrdEIx09w_0_eZzvxofnuIjKXoLHMK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000" y="3786190"/>
            <a:ext cx="3636000" cy="27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vespatime.it/sparepartsvespapiaggio/ricambivespa125cc_accessorivespa180cc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1285860"/>
            <a:ext cx="5472000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l piccolo Roberto Cesaretti in posa sulla Vesp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285860"/>
            <a:ext cx="2261952" cy="3168000"/>
          </a:xfrm>
          <a:prstGeom prst="rect">
            <a:avLst/>
          </a:prstGeom>
          <a:noFill/>
        </p:spPr>
      </p:pic>
      <p:pic>
        <p:nvPicPr>
          <p:cNvPr id="34818" name="Picture 2" descr="http://1.bp.blogspot.com/_30h3_CZ7OSc/S_--fwKg56I/AAAAAAAAAP4/7CG0cwl9zZg/s1600/vespa+2c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91455" y="1357298"/>
            <a:ext cx="2452545" cy="324000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2857488" y="4643446"/>
            <a:ext cx="27146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Today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“Vintage”</a:t>
            </a:r>
          </a:p>
          <a:p>
            <a:pPr algn="ctr"/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scooter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9938" name="Picture 2" descr="http://www.bananabungalow.it/blog/wp-content/uploads/2009/06/vespa50specia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4158000"/>
            <a:ext cx="2721263" cy="270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5011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After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economic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“Boom”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60s more and more people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went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holiday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loved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Fiat 500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il_fi" descr="http://tempolibero.pourfemme.it/img/anni60.jpg"/>
          <p:cNvPicPr/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1571604" y="2000240"/>
            <a:ext cx="5724000" cy="41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14290"/>
            <a:ext cx="850112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early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60s in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bars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juke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boxes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flippers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appeared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imported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USA. The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juke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box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contained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best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Italian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foreign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More and more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listened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it-IT" sz="32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195.176.180.15:82/medina/courses/cb0910/group11/multimedia/image/img_poc20_21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85720" y="2928934"/>
            <a:ext cx="2945459" cy="3456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3357554" y="4357694"/>
            <a:ext cx="55854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</a:t>
            </a:r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friends</a:t>
            </a:r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</a:t>
            </a:r>
          </a:p>
          <a:p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</a:t>
            </a:r>
            <a:r>
              <a:rPr lang="it-IT" sz="40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ove </a:t>
            </a:r>
            <a:r>
              <a:rPr lang="it-IT" sz="40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stories</a:t>
            </a:r>
            <a:r>
              <a:rPr lang="it-IT" sz="40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around</a:t>
            </a:r>
            <a:r>
              <a:rPr lang="it-IT" sz="40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</a:t>
            </a:r>
          </a:p>
          <a:p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juke</a:t>
            </a:r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box!</a:t>
            </a:r>
            <a:endParaRPr lang="it-IT" sz="40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643306" y="2967335"/>
            <a:ext cx="51435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5400" b="1" dirty="0" err="1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juke</a:t>
            </a:r>
            <a:r>
              <a:rPr lang="it-IT" sz="5400" b="1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box</a:t>
            </a:r>
            <a:endParaRPr lang="it-IT" sz="5400" b="1" cap="none" spc="0" dirty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8000">
    <p:wheel spokes="2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071802" y="1000108"/>
            <a:ext cx="5814793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originates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game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“bagatelle”.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shoot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balls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towards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semi-circular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end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board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objective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getting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balls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land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scoaring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holes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areas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board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surface</a:t>
            </a:r>
            <a:endParaRPr lang="it-IT" sz="2400" b="1" cap="none" spc="0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2400" b="1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2400" b="1" cap="none" spc="0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modern-day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pinball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machines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</a:t>
            </a:r>
          </a:p>
          <a:p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raditional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scoring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mechanism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replaced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electronic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device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whereby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balls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score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points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travel</a:t>
            </a:r>
            <a:r>
              <a:rPr lang="it-IT" sz="2400" b="1" cap="none" spc="0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aroun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game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surface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rather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scoring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when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come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halt</a:t>
            </a:r>
            <a:endParaRPr lang="it-IT" sz="24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500562" y="214290"/>
            <a:ext cx="32861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flipper</a:t>
            </a:r>
            <a:endParaRPr lang="it-IT" sz="40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 descr="http://1.bp.blogspot.com/_WuYS34SOnOI/Rkb6_xm5ywI/AAAAAAAAAE8/6ZV9c8RDuvg/s200/pinball345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2125439" cy="2952000"/>
          </a:xfrm>
          <a:prstGeom prst="rect">
            <a:avLst/>
          </a:prstGeom>
          <a:noFill/>
        </p:spPr>
      </p:pic>
      <p:pic>
        <p:nvPicPr>
          <p:cNvPr id="61442" name="Picture 2" descr="Triple Action Pinball Machine From Genco Mf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8" y="3500438"/>
            <a:ext cx="1696064" cy="2988000"/>
          </a:xfrm>
          <a:prstGeom prst="rect">
            <a:avLst/>
          </a:prstGeom>
          <a:noFill/>
        </p:spPr>
      </p:pic>
      <p:sp>
        <p:nvSpPr>
          <p:cNvPr id="10" name="Rettangolo 9"/>
          <p:cNvSpPr/>
          <p:nvPr/>
        </p:nvSpPr>
        <p:spPr>
          <a:xfrm>
            <a:off x="785786" y="3071810"/>
            <a:ext cx="785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1931 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928662" y="6488668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1950</a:t>
            </a:r>
            <a:endParaRPr lang="it-IT" dirty="0"/>
          </a:p>
        </p:txBody>
      </p:sp>
    </p:spTree>
  </p:cSld>
  <p:clrMapOvr>
    <a:masterClrMapping/>
  </p:clrMapOvr>
  <p:transition spd="slow" advTm="8000">
    <p:split dir="in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Joker Poker Addams Family Pinball Machine From D. Gottlieb Co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214290"/>
            <a:ext cx="1852684" cy="2880000"/>
          </a:xfrm>
          <a:prstGeom prst="rect">
            <a:avLst/>
          </a:prstGeom>
          <a:noFill/>
        </p:spPr>
      </p:pic>
      <p:sp>
        <p:nvSpPr>
          <p:cNvPr id="17" name="Rettangolo 16"/>
          <p:cNvSpPr/>
          <p:nvPr/>
        </p:nvSpPr>
        <p:spPr>
          <a:xfrm>
            <a:off x="2857488" y="214290"/>
            <a:ext cx="6000792" cy="71096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It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in the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mid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70s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that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fully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electronic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pinball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machines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were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first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introduced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starting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huge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public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popularity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due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new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games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innovations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features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like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electronic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scoring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sound and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speech.It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lasted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till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late 80’s.</a:t>
            </a:r>
          </a:p>
          <a:p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Video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digital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pinball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machines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replicate the look, play and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feel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traditional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pinball</a:t>
            </a:r>
            <a:r>
              <a:rPr lang="it-IT" sz="2400" b="1" spc="50" dirty="0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2400" b="1" spc="50" dirty="0" err="1" smtClean="0">
                <a:ln w="11430"/>
                <a:solidFill>
                  <a:srgbClr val="7A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machine</a:t>
            </a:r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solidFill>
                <a:srgbClr val="7A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it-IT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it-IT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4429124" y="3214686"/>
            <a:ext cx="164307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Today</a:t>
            </a:r>
            <a:endParaRPr lang="it-IT" sz="32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2484" name="Picture 20" descr="http://www.toyx.it/images/flitr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929066"/>
            <a:ext cx="2693801" cy="2232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44" y="214290"/>
            <a:ext cx="900115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 the 60s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boys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jeans and</a:t>
            </a:r>
          </a:p>
          <a:p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t-shirt,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loved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Rock ‘n’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roll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motorcycles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idols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Marlon Brando in “the wild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and James Dean in”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Rebel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without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cause”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6866" name="Picture 2" descr="http://www.pianetariders.it/wp-content/uploads/2008/05/il-selvaggi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3116"/>
            <a:ext cx="3141814" cy="4320000"/>
          </a:xfrm>
          <a:prstGeom prst="rect">
            <a:avLst/>
          </a:prstGeom>
          <a:noFill/>
        </p:spPr>
      </p:pic>
      <p:pic>
        <p:nvPicPr>
          <p:cNvPr id="36868" name="Picture 4" descr="http://www.mymovies.it/cinemanews/2010/41395/jamesde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214554"/>
            <a:ext cx="3013585" cy="43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diamond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85728"/>
            <a:ext cx="8501122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45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rpm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vinyl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records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between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1964 and 1970.</a:t>
            </a:r>
          </a:p>
          <a:p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Rock ‘n’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roll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fever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spread </a:t>
            </a:r>
          </a:p>
          <a:p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through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world and 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also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Italy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60s Rock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“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rebel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artistic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expression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generational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revolt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Elvis Presley first,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Beatles,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Doors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Janis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Joplin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,Jimi Hendrix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etc…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idols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generations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1962 the </a:t>
            </a:r>
            <a:r>
              <a:rPr lang="it-IT" sz="32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ministrel</a:t>
            </a:r>
            <a:r>
              <a:rPr lang="it-IT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Bob Dylan </a:t>
            </a:r>
            <a:r>
              <a:rPr lang="it-IT" sz="32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sang</a:t>
            </a:r>
            <a:r>
              <a:rPr lang="it-IT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“The 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3200" b="1" cap="none" spc="0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A-changin</a:t>
            </a:r>
            <a:r>
              <a:rPr lang="it-IT" sz="3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 “ </a:t>
            </a:r>
            <a:endParaRPr lang="it-IT" sz="3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652" name="Picture 4" descr="http://www.elvis-friends.it/NEWS/2009/SETTEMBRE/cd-jailhouse-rock-ft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44" y="785794"/>
            <a:ext cx="1656000" cy="165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cover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72034" y="214290"/>
            <a:ext cx="4071966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 people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listened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danced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Rock ‘n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Roll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Italian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Rock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Adriano Celentano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4818" name="Picture 2" descr="http://s1.wdstatic.com/images/it/ll/5/59/I_Ribelli_nel_19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752000" cy="2943723"/>
          </a:xfrm>
          <a:prstGeom prst="rect">
            <a:avLst/>
          </a:prstGeom>
          <a:noFill/>
        </p:spPr>
      </p:pic>
      <p:pic>
        <p:nvPicPr>
          <p:cNvPr id="34820" name="Picture 4" descr="http://discografia.dds.it/immagini/labelgallery/scheda_diksognando11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857628"/>
            <a:ext cx="2700000" cy="2700000"/>
          </a:xfrm>
          <a:prstGeom prst="rect">
            <a:avLst/>
          </a:prstGeom>
          <a:noFill/>
        </p:spPr>
      </p:pic>
      <p:sp>
        <p:nvSpPr>
          <p:cNvPr id="7" name="Rettangolo 6"/>
          <p:cNvSpPr/>
          <p:nvPr/>
        </p:nvSpPr>
        <p:spPr>
          <a:xfrm>
            <a:off x="500034" y="3286124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Italian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bands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</p:txBody>
      </p:sp>
      <p:pic>
        <p:nvPicPr>
          <p:cNvPr id="34822" name="Picture 6" descr="http://www.ciociari.com/Eco31/images/pag15Nomad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857628"/>
            <a:ext cx="2821988" cy="2700000"/>
          </a:xfrm>
          <a:prstGeom prst="rect">
            <a:avLst/>
          </a:prstGeom>
          <a:noFill/>
        </p:spPr>
      </p:pic>
      <p:pic>
        <p:nvPicPr>
          <p:cNvPr id="34824" name="Picture 8" descr="http://s.play.me/p/cspv/82-17-94-00-00-MetaPreview-Cover-JPEG256x256/equipe-84/equipe-84.jpg?ts=126392037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3857628"/>
            <a:ext cx="2700000" cy="270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pull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14282" y="214290"/>
            <a:ext cx="864399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movies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between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50s and the 60s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7892" name="Picture 4" descr="http://www.miniposter.it/la_dolce_vita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857232"/>
            <a:ext cx="2233485" cy="3168000"/>
          </a:xfrm>
          <a:prstGeom prst="rect">
            <a:avLst/>
          </a:prstGeom>
          <a:noFill/>
        </p:spPr>
      </p:pic>
      <p:pic>
        <p:nvPicPr>
          <p:cNvPr id="37894" name="Picture 6" descr="http://www.moviepostersusa.com/images/product_images/popup_images/R1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3810000" cy="2409826"/>
          </a:xfrm>
          <a:prstGeom prst="rect">
            <a:avLst/>
          </a:prstGeom>
          <a:noFill/>
        </p:spPr>
      </p:pic>
      <p:pic>
        <p:nvPicPr>
          <p:cNvPr id="37896" name="Picture 8" descr="http://www.hollywoodteenmovies.com/RebelPo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071942"/>
            <a:ext cx="3485792" cy="2592000"/>
          </a:xfrm>
          <a:prstGeom prst="rect">
            <a:avLst/>
          </a:prstGeom>
          <a:noFill/>
        </p:spPr>
      </p:pic>
      <p:pic>
        <p:nvPicPr>
          <p:cNvPr id="1026" name="Picture 2" descr="http://1.bp.blogspot.com/_QDmeBW5FQdc/TD3ROdk02cI/AAAAAAAAAMk/-UPvG7NsluE/s1600/Easy_Rid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857232"/>
            <a:ext cx="2040856" cy="3168000"/>
          </a:xfrm>
          <a:prstGeom prst="rect">
            <a:avLst/>
          </a:prstGeom>
          <a:noFill/>
        </p:spPr>
      </p:pic>
      <p:pic>
        <p:nvPicPr>
          <p:cNvPr id="1030" name="Picture 6" descr="http://www.filmscoop.it/locandine/vacanzeroma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857232"/>
            <a:ext cx="2213453" cy="316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wheel spokes="2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00388" y="142852"/>
            <a:ext cx="47432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urve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70s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il_fi" descr="http://www.atris.it/Forum/photoplog/images/4996/1_HiF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200000">
            <a:off x="334943" y="372735"/>
            <a:ext cx="1591820" cy="14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 descr="http://i.ebayimg.com/15/!Bivk!U!B2k~$(KGrHqMOKj0EsIKF+WYcBLQiG-tl,w~~_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928802"/>
            <a:ext cx="1680000" cy="1260000"/>
          </a:xfrm>
          <a:prstGeom prst="rect">
            <a:avLst/>
          </a:prstGeom>
          <a:noFill/>
        </p:spPr>
      </p:pic>
      <p:pic>
        <p:nvPicPr>
          <p:cNvPr id="38916" name="Picture 4" descr="http://www.pagine70.com/1/videogiochi/images/flipper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1214422"/>
            <a:ext cx="1119577" cy="1440000"/>
          </a:xfrm>
          <a:prstGeom prst="rect">
            <a:avLst/>
          </a:prstGeom>
          <a:noFill/>
        </p:spPr>
      </p:pic>
      <p:pic>
        <p:nvPicPr>
          <p:cNvPr id="38920" name="Picture 8" descr="http://ilprofessorechos.blogosfere.it/images/te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00000">
            <a:off x="3140055" y="1479307"/>
            <a:ext cx="1231200" cy="1620000"/>
          </a:xfrm>
          <a:prstGeom prst="rect">
            <a:avLst/>
          </a:prstGeom>
          <a:noFill/>
        </p:spPr>
      </p:pic>
      <p:pic>
        <p:nvPicPr>
          <p:cNvPr id="38924" name="Picture 12" descr="http://static.blogo.it/motoblog/kawasaki-zxr-1200-mod-2009/Kawasaki_ZRX_1200_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3071810"/>
            <a:ext cx="2100407" cy="1692000"/>
          </a:xfrm>
          <a:prstGeom prst="rect">
            <a:avLst/>
          </a:prstGeom>
          <a:noFill/>
        </p:spPr>
      </p:pic>
      <p:pic>
        <p:nvPicPr>
          <p:cNvPr id="38926" name="Picture 14" descr="http://t1.gstatic.com/images?q=tbn:ANd9GcQFv-n2OSnwlp6RU13YU-EjP7A4u-xkOWslYtySPAJ0jtSrdO3b1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960000">
            <a:off x="170810" y="3097775"/>
            <a:ext cx="1427478" cy="1440000"/>
          </a:xfrm>
          <a:prstGeom prst="rect">
            <a:avLst/>
          </a:prstGeom>
          <a:noFill/>
        </p:spPr>
      </p:pic>
      <p:pic>
        <p:nvPicPr>
          <p:cNvPr id="38928" name="Picture 16" descr="http://t2.gstatic.com/images?q=tbn:ANd9GcRW-NI0TxnKlA_0PlMxDQW-mPnjm3TJ8AIFtexy1Lv-_oqz73W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320000">
            <a:off x="4428973" y="1233480"/>
            <a:ext cx="1525868" cy="1440000"/>
          </a:xfrm>
          <a:prstGeom prst="rect">
            <a:avLst/>
          </a:prstGeom>
          <a:noFill/>
        </p:spPr>
      </p:pic>
      <p:pic>
        <p:nvPicPr>
          <p:cNvPr id="38930" name="Picture 18" descr="http://www.pagine70.com/1/poster/images/che197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60000">
            <a:off x="7374134" y="374636"/>
            <a:ext cx="1426544" cy="1872000"/>
          </a:xfrm>
          <a:prstGeom prst="rect">
            <a:avLst/>
          </a:prstGeom>
          <a:noFill/>
        </p:spPr>
      </p:pic>
      <p:pic>
        <p:nvPicPr>
          <p:cNvPr id="38932" name="Picture 20" descr="http://www.pagine70.com/1/cartoni/images/lupin_iii-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15206" y="2285992"/>
            <a:ext cx="1579388" cy="1620000"/>
          </a:xfrm>
          <a:prstGeom prst="rect">
            <a:avLst/>
          </a:prstGeom>
          <a:noFill/>
        </p:spPr>
      </p:pic>
      <p:pic>
        <p:nvPicPr>
          <p:cNvPr id="38934" name="Picture 22" descr="http://www.arcadiaclub.com/img/cinema_tv/recensione_film/film_arancia_meccanica_stanley_kubrick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643306" y="3000372"/>
            <a:ext cx="1319866" cy="1872000"/>
          </a:xfrm>
          <a:prstGeom prst="rect">
            <a:avLst/>
          </a:prstGeom>
          <a:noFill/>
        </p:spPr>
      </p:pic>
      <p:pic>
        <p:nvPicPr>
          <p:cNvPr id="38936" name="Picture 24" descr="http://t1.gstatic.com/images?q=tbn:ANd9GcQVW8bKo7PqJm1XGBbQepMHouuyB0GU7VFb4f81xp9SOaH25Vyu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58016" y="5382000"/>
            <a:ext cx="1970533" cy="1476000"/>
          </a:xfrm>
          <a:prstGeom prst="rect">
            <a:avLst/>
          </a:prstGeom>
          <a:noFill/>
        </p:spPr>
      </p:pic>
      <p:pic>
        <p:nvPicPr>
          <p:cNvPr id="38938" name="Picture 26" descr="http://t3.gstatic.com/images?q=tbn:ANd9GcTqafTValiNk1heaXbjNZ5s2dv_gyQmnwiIPH4A7Ntj91pUI8hX3w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00364" y="4929198"/>
            <a:ext cx="1400004" cy="1764000"/>
          </a:xfrm>
          <a:prstGeom prst="rect">
            <a:avLst/>
          </a:prstGeom>
          <a:noFill/>
        </p:spPr>
      </p:pic>
      <p:pic>
        <p:nvPicPr>
          <p:cNvPr id="38944" name="Picture 32" descr="http://t0.gstatic.com/images?q=tbn:ANd9GcQP8eI_fy2xfbGFtcN8s_iCrof7ZTjc9PBuYpJE-Wzq5SwZ58Lx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1440000">
            <a:off x="7535748" y="3851104"/>
            <a:ext cx="1053067" cy="1800000"/>
          </a:xfrm>
          <a:prstGeom prst="rect">
            <a:avLst/>
          </a:prstGeom>
          <a:noFill/>
        </p:spPr>
      </p:pic>
      <p:pic>
        <p:nvPicPr>
          <p:cNvPr id="38948" name="Picture 36" descr="http://www.movieposter.com/posters/archive/main/65/MPW-3286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143636" y="3714752"/>
            <a:ext cx="1232946" cy="1872000"/>
          </a:xfrm>
          <a:prstGeom prst="rect">
            <a:avLst/>
          </a:prstGeom>
          <a:noFill/>
        </p:spPr>
      </p:pic>
      <p:pic>
        <p:nvPicPr>
          <p:cNvPr id="23" name="Picture 38" descr="http://cicloamicifoggia.files.wordpress.com/2007/10/graziella-16-faro-nuovo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714876" y="5310000"/>
            <a:ext cx="1968000" cy="1476000"/>
          </a:xfrm>
          <a:prstGeom prst="rect">
            <a:avLst/>
          </a:prstGeom>
          <a:noFill/>
        </p:spPr>
      </p:pic>
      <p:pic>
        <p:nvPicPr>
          <p:cNvPr id="38952" name="Picture 40" descr="http://t2.gstatic.com/images?q=tbn:ANd9GcSFq03AMzagZkIR_fSSgMjFZ2eT10TVrI2Myfg4_KYIjBDypVHj-A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57158" y="5274000"/>
            <a:ext cx="2486613" cy="1584000"/>
          </a:xfrm>
          <a:prstGeom prst="rect">
            <a:avLst/>
          </a:prstGeom>
          <a:noFill/>
        </p:spPr>
      </p:pic>
      <p:pic>
        <p:nvPicPr>
          <p:cNvPr id="1028" name="Picture 4" descr="http://www.claudiocaprara.it/mediamanager/sys.user/38949/Risiko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 rot="-3000000">
            <a:off x="4787562" y="2644429"/>
            <a:ext cx="1403999" cy="1404000"/>
          </a:xfrm>
          <a:prstGeom prst="rect">
            <a:avLst/>
          </a:prstGeom>
          <a:noFill/>
        </p:spPr>
      </p:pic>
      <p:pic>
        <p:nvPicPr>
          <p:cNvPr id="7170" name="Picture 2" descr="http://t1.gstatic.com/images?q=tbn:ANd9GcTFTlMznYjK7Ync0RmlnrVhoX6-pHG_eib9CdrFPmjV4JU7Yqpcow&amp;t=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 rot="600000">
            <a:off x="4857752" y="3929066"/>
            <a:ext cx="1213442" cy="1620000"/>
          </a:xfrm>
          <a:prstGeom prst="rect">
            <a:avLst/>
          </a:prstGeom>
          <a:noFill/>
        </p:spPr>
      </p:pic>
      <p:pic>
        <p:nvPicPr>
          <p:cNvPr id="22" name="Picture 24" descr="http://t0.gstatic.com/images?q=tbn:ANd9GcTM9NUIwX8I87bMKA8i1pKUNt8MP1M4Dus0iEVVelhntGv1mqYplQ&amp;t=1"/>
          <p:cNvPicPr>
            <a:picLocks noChangeAspect="1" noChangeArrowheads="1"/>
          </p:cNvPicPr>
          <p:nvPr/>
        </p:nvPicPr>
        <p:blipFill>
          <a:blip r:embed="rId20"/>
          <a:srcRect l="9909" t="3999"/>
          <a:stretch>
            <a:fillRect/>
          </a:stretch>
        </p:blipFill>
        <p:spPr bwMode="auto">
          <a:xfrm rot="3600000">
            <a:off x="5980752" y="1320659"/>
            <a:ext cx="1603624" cy="1209604"/>
          </a:xfrm>
          <a:prstGeom prst="rect">
            <a:avLst/>
          </a:prstGeom>
          <a:noFill/>
        </p:spPr>
      </p:pic>
      <p:pic>
        <p:nvPicPr>
          <p:cNvPr id="24" name="Picture 6" descr="http://www.kisskiss.it/media/polls/22/Mazinga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2100000">
            <a:off x="6045208" y="2149589"/>
            <a:ext cx="1257944" cy="1548000"/>
          </a:xfrm>
          <a:prstGeom prst="rect">
            <a:avLst/>
          </a:prstGeom>
          <a:noFill/>
        </p:spPr>
      </p:pic>
      <p:pic>
        <p:nvPicPr>
          <p:cNvPr id="31746" name="Picture 2" descr="http://www.lichtensteiger.de/Images/cassette02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 rot="-1200000">
            <a:off x="785786" y="4429132"/>
            <a:ext cx="1423310" cy="100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heel spokes="8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Europa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4230095" cy="4392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285720" y="4643446"/>
            <a:ext cx="86439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 people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started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travel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over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Europe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the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Fiat “500”. Some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travelled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hitchhiking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 descr="http://1.bp.blogspot.com/_WAi2txkagVM/SlkzQ_oS1GI/AAAAAAAAGZQ/AiQCJXMUYlA/s400/hitchhiker_luxumber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000108"/>
            <a:ext cx="3810000" cy="2895601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4714876" y="214290"/>
            <a:ext cx="42148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Travelling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285728"/>
            <a:ext cx="850112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Rock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music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widely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listened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the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ones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who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could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sing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and play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started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bands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imitating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their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idols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</a:p>
          <a:p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They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often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played</a:t>
            </a:r>
            <a:r>
              <a:rPr lang="it-IT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at </a:t>
            </a:r>
            <a:r>
              <a:rPr lang="it-IT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parties</a:t>
            </a:r>
            <a:endParaRPr lang="it-IT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Immagine 3" descr="http://www.torricellapeligna.com/photogallery/amici_friends/3._Festa_V_Troilo_estate_1971_1.jpg"/>
          <p:cNvPicPr/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1928794" y="2428868"/>
            <a:ext cx="5472000" cy="36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">
    <p:wheel spokes="2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52943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spent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free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game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rooms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laying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flipper (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pinball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), pool and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table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football.</a:t>
            </a:r>
          </a:p>
          <a:p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20" y="4611231"/>
            <a:ext cx="512313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it-IT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0180" name="Picture 4" descr="http://www.ilcircolomestre.it/biliardo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00240"/>
            <a:ext cx="4747266" cy="3600000"/>
          </a:xfrm>
          <a:prstGeom prst="rect">
            <a:avLst/>
          </a:prstGeom>
          <a:noFill/>
        </p:spPr>
      </p:pic>
      <p:pic>
        <p:nvPicPr>
          <p:cNvPr id="13" name="Immagine 12" descr="http://www.pagine70.com/1/videogiochi/images/flipper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928802"/>
            <a:ext cx="27622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0">
    <p:cover dir="l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ovelylingfield.com/images/mighty_mast/gemini-table-football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571480"/>
            <a:ext cx="3420000" cy="3420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500034" y="428604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Table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football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fun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Pubs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workplaces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schools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</a:t>
            </a:r>
          </a:p>
          <a:p>
            <a:pPr algn="just"/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clubs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few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rules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Organized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competitions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can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traced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back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1940’s and 1950’s in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Europe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professional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tours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big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money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events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began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1976</a:t>
            </a:r>
            <a:endParaRPr lang="it-IT" sz="2400" dirty="0"/>
          </a:p>
        </p:txBody>
      </p:sp>
      <p:sp>
        <p:nvSpPr>
          <p:cNvPr id="6" name="Rettangolo 5"/>
          <p:cNvSpPr/>
          <p:nvPr/>
        </p:nvSpPr>
        <p:spPr>
          <a:xfrm>
            <a:off x="3357554" y="4357694"/>
            <a:ext cx="61436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Table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tennis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competitions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lso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among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it-IT" sz="2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organized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tournements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fun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06" name="Picture 6" descr="http://www.leedskent.org.uk/images/table_tennis/table_tennis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357694"/>
            <a:ext cx="2924194" cy="1872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cover dir="r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media-319666" descr="6246f59c1fbf7a054f623878ee70935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133667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media-319667" descr="5ee1b5962ca85f49e2aa6c5c4f8a3b7a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3357562"/>
            <a:ext cx="133667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media-319668" descr="d32a5f0c04f6930f6857a84d156d5298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68" y="3357562"/>
            <a:ext cx="133667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2000232" y="214290"/>
            <a:ext cx="5715040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</a:t>
            </a:r>
            <a:r>
              <a:rPr lang="it-IT" sz="32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make</a:t>
            </a:r>
            <a:r>
              <a:rPr lang="it-IT" sz="32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</a:p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</a:t>
            </a:r>
            <a:r>
              <a:rPr lang="it-IT" sz="36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it-IT" sz="3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it-IT" sz="3600" b="1" dirty="0" err="1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it-IT" sz="3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</a:t>
            </a:r>
            <a:r>
              <a:rPr lang="it-IT" sz="36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r>
              <a:rPr lang="it-IT" sz="36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3600" b="1" dirty="0" err="1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it-IT" sz="3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it-IT" sz="36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</a:t>
            </a:r>
            <a:r>
              <a:rPr lang="it-IT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</a:t>
            </a:r>
            <a:endParaRPr lang="it-IT" sz="36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00034" y="1285860"/>
            <a:ext cx="821537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70s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common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make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scoubidous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used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keyrings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28597" y="2786058"/>
            <a:ext cx="32147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28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 TO  START</a:t>
            </a:r>
            <a:endParaRPr lang="it-IT" sz="2800" b="1" cap="none" spc="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428728" y="4214818"/>
            <a:ext cx="385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 1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3214678" y="4214818"/>
            <a:ext cx="385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/>
              <a:t> 2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929190" y="4214818"/>
            <a:ext cx="2857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3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-1071602" y="21429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5072066" y="2928934"/>
            <a:ext cx="392909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Take 2 (or 4)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different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together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.</a:t>
            </a:r>
          </a:p>
          <a:p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Separate the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four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accuratly</a:t>
            </a:r>
            <a:endParaRPr lang="it-IT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214282" y="4572008"/>
            <a:ext cx="8643998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Take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pass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side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doing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arch. Do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same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opposite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site. Pass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wires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through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arch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and pull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hard.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Repeat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until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come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end.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Finally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burn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end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strings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lighter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so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that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welded</a:t>
            </a:r>
            <a:r>
              <a:rPr lang="it-IT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cap="none" spc="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Anyway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learn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quickly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if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someone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shows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  <a:r>
              <a:rPr lang="it-IT" sz="24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it-IT" sz="2400" b="1" cap="none" spc="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57158" y="4813994"/>
            <a:ext cx="85011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5" name="Picture 11" descr="http://img168.imageshack.us/img168/2290/scoubidouinstructionsfb7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820000">
            <a:off x="340833" y="322750"/>
            <a:ext cx="1273938" cy="90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2000">
    <p:split orient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85720" y="214290"/>
            <a:ext cx="83865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Comics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very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teenagers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adults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spent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much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free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reading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relaxing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amusing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fascinating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medium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literature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widely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read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</p:txBody>
      </p:sp>
      <p:pic>
        <p:nvPicPr>
          <p:cNvPr id="1026" name="Picture 2" descr="http://www.comicus.it/images/news/2009/topolin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143512"/>
            <a:ext cx="1056362" cy="1512000"/>
          </a:xfrm>
          <a:prstGeom prst="rect">
            <a:avLst/>
          </a:prstGeom>
          <a:noFill/>
        </p:spPr>
      </p:pic>
      <p:pic>
        <p:nvPicPr>
          <p:cNvPr id="3074" name="Picture 2" descr="http://t3.gstatic.com/images?q=tbn:ANd9GcQVovHRoxkaV0_tM0nNxev6Dn5IGESg4xObRzeTzL2zTs8UONq6Cg&amp;t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786058"/>
            <a:ext cx="1617917" cy="2160000"/>
          </a:xfrm>
          <a:prstGeom prst="rect">
            <a:avLst/>
          </a:prstGeom>
          <a:noFill/>
        </p:spPr>
      </p:pic>
      <p:pic>
        <p:nvPicPr>
          <p:cNvPr id="3076" name="Picture 4" descr="http://digilander.libero.it/umpo/CAMERINI%20ALBERTO-Il%20monello%2028%20del%2019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5143512"/>
            <a:ext cx="1060650" cy="1476000"/>
          </a:xfrm>
          <a:prstGeom prst="rect">
            <a:avLst/>
          </a:prstGeom>
          <a:noFill/>
        </p:spPr>
      </p:pic>
      <p:pic>
        <p:nvPicPr>
          <p:cNvPr id="3078" name="Picture 6" descr="http://files.splinder.com/6ddb1d93caaeee3deaaf0d31d529fae5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2786058"/>
            <a:ext cx="1645920" cy="2160000"/>
          </a:xfrm>
          <a:prstGeom prst="rect">
            <a:avLst/>
          </a:prstGeom>
          <a:noFill/>
        </p:spPr>
      </p:pic>
      <p:pic>
        <p:nvPicPr>
          <p:cNvPr id="3080" name="Picture 8" descr="http://comic-soon.com/fumettomania/files/2009/11/ct05_diabolik_copertina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2786058"/>
            <a:ext cx="1489050" cy="2160000"/>
          </a:xfrm>
          <a:prstGeom prst="rect">
            <a:avLst/>
          </a:prstGeom>
          <a:noFill/>
        </p:spPr>
      </p:pic>
      <p:pic>
        <p:nvPicPr>
          <p:cNvPr id="3082" name="Picture 10" descr="http://www.lfb.it/fff/fumetto/test/l/linus/linus_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43174" y="5143512"/>
            <a:ext cx="1111780" cy="1476000"/>
          </a:xfrm>
          <a:prstGeom prst="rect">
            <a:avLst/>
          </a:prstGeom>
          <a:noFill/>
        </p:spPr>
      </p:pic>
      <p:pic>
        <p:nvPicPr>
          <p:cNvPr id="3084" name="Picture 12" descr="http://i14.ebayimg.com/08/i/001/2b/59/a425_3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43570" y="2786058"/>
            <a:ext cx="1569600" cy="2160000"/>
          </a:xfrm>
          <a:prstGeom prst="rect">
            <a:avLst/>
          </a:prstGeom>
          <a:noFill/>
        </p:spPr>
      </p:pic>
      <p:pic>
        <p:nvPicPr>
          <p:cNvPr id="3086" name="Picture 14" descr="http://www.comicus.it/images/news/skorpioj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90496" y="5214950"/>
            <a:ext cx="1029654" cy="1476000"/>
          </a:xfrm>
          <a:prstGeom prst="rect">
            <a:avLst/>
          </a:prstGeom>
          <a:noFill/>
        </p:spPr>
      </p:pic>
      <p:pic>
        <p:nvPicPr>
          <p:cNvPr id="3088" name="Picture 16" descr="http://www.antoniogenna.net/doppiaggio/film/le12fatichediasterix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57620" y="5143512"/>
            <a:ext cx="1045807" cy="1476000"/>
          </a:xfrm>
          <a:prstGeom prst="rect">
            <a:avLst/>
          </a:prstGeom>
          <a:noFill/>
        </p:spPr>
      </p:pic>
      <p:pic>
        <p:nvPicPr>
          <p:cNvPr id="3090" name="Picture 18" descr="http://www.caffeeuropa.it/images/160/kriminal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286644" y="2786058"/>
            <a:ext cx="1612800" cy="2160000"/>
          </a:xfrm>
          <a:prstGeom prst="rect">
            <a:avLst/>
          </a:prstGeom>
          <a:noFill/>
        </p:spPr>
      </p:pic>
      <p:pic>
        <p:nvPicPr>
          <p:cNvPr id="3092" name="Picture 20" descr="http://www.bachecaannunci.it/adpics/4765ab3da334d-alan_ford_quark_hotel_front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15074" y="5214950"/>
            <a:ext cx="1055340" cy="1476000"/>
          </a:xfrm>
          <a:prstGeom prst="rect">
            <a:avLst/>
          </a:prstGeom>
          <a:noFill/>
        </p:spPr>
      </p:pic>
      <p:pic>
        <p:nvPicPr>
          <p:cNvPr id="3096" name="Picture 24" descr="http://i.ebayimg.com/04/!Bd)Onp!Bmk~$(KGrHqYH-EIErgcO3e3HBK6Z1IYhtg~~_35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58082" y="5214950"/>
            <a:ext cx="1521654" cy="147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split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28596" y="142852"/>
            <a:ext cx="817224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movies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the 70s</a:t>
            </a:r>
            <a:endParaRPr lang="it-IT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6322" name="Picture 2" descr="http://www.cinegap.org/wp-content/uploads/2010/11/a-clockwork-orange-po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1993012" cy="2880000"/>
          </a:xfrm>
          <a:prstGeom prst="rect">
            <a:avLst/>
          </a:prstGeom>
          <a:noFill/>
        </p:spPr>
      </p:pic>
      <p:pic>
        <p:nvPicPr>
          <p:cNvPr id="56324" name="Picture 4" descr="http://www.blogfilm.it/wp-content/uploads/2008/10/locandina_il_padrino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857232"/>
            <a:ext cx="2234837" cy="2880000"/>
          </a:xfrm>
          <a:prstGeom prst="rect">
            <a:avLst/>
          </a:prstGeom>
          <a:noFill/>
        </p:spPr>
      </p:pic>
      <p:pic>
        <p:nvPicPr>
          <p:cNvPr id="56326" name="Picture 6" descr="http://3.bp.blogspot.com/_44yu_AvOSDU/TQBwYv-e7CI/AAAAAAAAA7E/xaxYNLEQehI/s1600/jesus-christ-superst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857232"/>
            <a:ext cx="1594600" cy="2880000"/>
          </a:xfrm>
          <a:prstGeom prst="rect">
            <a:avLst/>
          </a:prstGeom>
          <a:noFill/>
        </p:spPr>
      </p:pic>
      <p:pic>
        <p:nvPicPr>
          <p:cNvPr id="56328" name="Picture 8" descr="http://nuke.lionsclubfirenze.it/Portals/0/Locandina%20Amici%20Mie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786190"/>
            <a:ext cx="1645720" cy="2880000"/>
          </a:xfrm>
          <a:prstGeom prst="rect">
            <a:avLst/>
          </a:prstGeom>
          <a:noFill/>
        </p:spPr>
      </p:pic>
      <p:pic>
        <p:nvPicPr>
          <p:cNvPr id="56330" name="Picture 10" descr="http://filminity.net/wp-content/uploads/2010/04/the_deer_hunte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857232"/>
            <a:ext cx="2013980" cy="2880000"/>
          </a:xfrm>
          <a:prstGeom prst="rect">
            <a:avLst/>
          </a:prstGeom>
          <a:noFill/>
        </p:spPr>
      </p:pic>
      <p:pic>
        <p:nvPicPr>
          <p:cNvPr id="56332" name="Picture 12" descr="http://cache2.allpostersimages.com/p/LRG/18/1856/NWH8D00Z/posters/star-war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3786190"/>
            <a:ext cx="2003200" cy="2880000"/>
          </a:xfrm>
          <a:prstGeom prst="rect">
            <a:avLst/>
          </a:prstGeom>
          <a:noFill/>
        </p:spPr>
      </p:pic>
      <p:pic>
        <p:nvPicPr>
          <p:cNvPr id="56334" name="Picture 14" descr="http://digilander.libero.it/gadano3/Rocky%20on%20the%20net/Immagini/Rocky_I-locandin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702" y="3786190"/>
            <a:ext cx="2109967" cy="2880000"/>
          </a:xfrm>
          <a:prstGeom prst="rect">
            <a:avLst/>
          </a:prstGeom>
          <a:noFill/>
        </p:spPr>
      </p:pic>
      <p:pic>
        <p:nvPicPr>
          <p:cNvPr id="4098" name="Picture 2" descr="http://t1.gstatic.com/images?q=tbn:ANd9GcTI4uOd282tesIHaww0KBYjzUB2bsL8s2Gf-sD1LPD0h73Gbxc4CQ&amp;t=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5984" y="3786190"/>
            <a:ext cx="2057140" cy="28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0034" y="856357"/>
            <a:ext cx="821537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cinema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always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been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since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50s.</a:t>
            </a:r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70s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first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half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90s</a:t>
            </a: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more and more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teenagers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used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go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cinema,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usually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at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weekends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Nowadays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fewer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many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prefer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unloading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Internet or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hire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Sicilian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director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Giuseppe Tornatore in </a:t>
            </a:r>
            <a:r>
              <a:rPr lang="it-IT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“Nuovo cinema Paradiso”</a:t>
            </a:r>
          </a:p>
          <a:p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shows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cinema 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became</a:t>
            </a:r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it-IT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fter</a:t>
            </a:r>
            <a:r>
              <a:rPr lang="it-IT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World War II.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571604" y="0"/>
            <a:ext cx="5857916" cy="860621"/>
          </a:xfrm>
          <a:prstGeom prst="rect">
            <a:avLst/>
          </a:prstGeom>
        </p:spPr>
        <p:txBody>
          <a:bodyPr wrap="square">
            <a:prstTxWarp prst="textDoubleWave1">
              <a:avLst/>
            </a:prstTxWarp>
            <a:spAutoFit/>
          </a:bodyPr>
          <a:lstStyle/>
          <a:p>
            <a:pPr algn="ctr"/>
            <a:r>
              <a:rPr lang="it-IT" sz="3600" b="1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Going</a:t>
            </a:r>
            <a:r>
              <a:rPr lang="it-IT" sz="36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6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cinema</a:t>
            </a:r>
          </a:p>
        </p:txBody>
      </p:sp>
    </p:spTree>
  </p:cSld>
  <p:clrMapOvr>
    <a:masterClrMapping/>
  </p:clrMapOvr>
  <p:transition spd="slow" advTm="9000">
    <p:split dir="in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00388" y="0"/>
            <a:ext cx="47432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80s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6" name="Picture 4" descr="http://i.ebayimg.com/06/!BcC1p6QCGk~$(KGrHqIH-DwEquZ(cC0FBKyzBMkFfw~~_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1966800" cy="1980000"/>
          </a:xfrm>
          <a:prstGeom prst="rect">
            <a:avLst/>
          </a:prstGeom>
          <a:noFill/>
        </p:spPr>
      </p:pic>
      <p:pic>
        <p:nvPicPr>
          <p:cNvPr id="6" name="Picture 2" descr="http://www.vocidelsud.com/site/images/foto/fotonews/zepherw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720000">
            <a:off x="678734" y="1712103"/>
            <a:ext cx="2171068" cy="1260000"/>
          </a:xfrm>
          <a:prstGeom prst="rect">
            <a:avLst/>
          </a:prstGeom>
          <a:noFill/>
        </p:spPr>
      </p:pic>
      <p:pic>
        <p:nvPicPr>
          <p:cNvPr id="3078" name="Picture 6" descr="http://www.bassitassi.com/wp-content/uploads/2009/06/telecomand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20000">
            <a:off x="6896276" y="681178"/>
            <a:ext cx="1714500" cy="1714500"/>
          </a:xfrm>
          <a:prstGeom prst="rect">
            <a:avLst/>
          </a:prstGeom>
          <a:noFill/>
        </p:spPr>
      </p:pic>
      <p:pic>
        <p:nvPicPr>
          <p:cNvPr id="3082" name="Picture 10" descr="girella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928670"/>
            <a:ext cx="1557188" cy="1980000"/>
          </a:xfrm>
          <a:prstGeom prst="rect">
            <a:avLst/>
          </a:prstGeom>
          <a:noFill/>
        </p:spPr>
      </p:pic>
      <p:pic>
        <p:nvPicPr>
          <p:cNvPr id="3084" name="Picture 12" descr="http://t0.gstatic.com/images?q=tbn:ANd9GcT7Ms7LxNyp6nWBx8Ds12xbTd5dgWjll7ZnLL8xaX4amOfdhLF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660000">
            <a:off x="4913572" y="984490"/>
            <a:ext cx="1476000" cy="1476000"/>
          </a:xfrm>
          <a:prstGeom prst="rect">
            <a:avLst/>
          </a:prstGeom>
          <a:noFill/>
        </p:spPr>
      </p:pic>
      <p:pic>
        <p:nvPicPr>
          <p:cNvPr id="3086" name="Picture 14" descr="http://www.homeloo.com/images/lego_mp3_players_480x31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628" y="2071678"/>
            <a:ext cx="1839479" cy="1188000"/>
          </a:xfrm>
          <a:prstGeom prst="rect">
            <a:avLst/>
          </a:prstGeom>
          <a:noFill/>
        </p:spPr>
      </p:pic>
      <p:pic>
        <p:nvPicPr>
          <p:cNvPr id="3088" name="Picture 16" descr="http://www.rollerenligne.com/images/collections2004/rollerblade_twister_plu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360000">
            <a:off x="6938013" y="2299241"/>
            <a:ext cx="1705254" cy="1620000"/>
          </a:xfrm>
          <a:prstGeom prst="rect">
            <a:avLst/>
          </a:prstGeom>
          <a:noFill/>
        </p:spPr>
      </p:pic>
      <p:pic>
        <p:nvPicPr>
          <p:cNvPr id="3090" name="Picture 18" descr="http://pasembur.files.wordpress.com/2009/02/he-ma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2714620"/>
            <a:ext cx="1314720" cy="1584000"/>
          </a:xfrm>
          <a:prstGeom prst="rect">
            <a:avLst/>
          </a:prstGeom>
          <a:noFill/>
        </p:spPr>
      </p:pic>
      <p:pic>
        <p:nvPicPr>
          <p:cNvPr id="3092" name="Picture 20" descr="http://www.oasidelleanime.com/minisiti/gocce-memoria/original1/32_Cubo_Rubik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08" y="3000372"/>
            <a:ext cx="1332000" cy="1332000"/>
          </a:xfrm>
          <a:prstGeom prst="rect">
            <a:avLst/>
          </a:prstGeom>
          <a:noFill/>
        </p:spPr>
      </p:pic>
      <p:pic>
        <p:nvPicPr>
          <p:cNvPr id="3098" name="Picture 26" descr="http://www.melitoonline.it/wp-content/uploads/2009/09/PacMan.g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520000">
            <a:off x="7233477" y="4184150"/>
            <a:ext cx="1584000" cy="1584000"/>
          </a:xfrm>
          <a:prstGeom prst="rect">
            <a:avLst/>
          </a:prstGeom>
          <a:noFill/>
        </p:spPr>
      </p:pic>
      <p:pic>
        <p:nvPicPr>
          <p:cNvPr id="3100" name="Picture 28" descr="http://web2.flashgames.it/giochi/avventura/super.mario.save.toad/foto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900000">
            <a:off x="4859477" y="3721574"/>
            <a:ext cx="2450420" cy="1440000"/>
          </a:xfrm>
          <a:prstGeom prst="rect">
            <a:avLst/>
          </a:prstGeom>
          <a:noFill/>
        </p:spPr>
      </p:pic>
      <p:pic>
        <p:nvPicPr>
          <p:cNvPr id="3102" name="Picture 30" descr="http://gallobio.files.wordpress.com/2010/04/commodore64ho7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71670" y="4500570"/>
            <a:ext cx="2762795" cy="1728000"/>
          </a:xfrm>
          <a:prstGeom prst="rect">
            <a:avLst/>
          </a:prstGeom>
          <a:noFill/>
        </p:spPr>
      </p:pic>
      <p:pic>
        <p:nvPicPr>
          <p:cNvPr id="14340" name="Picture 4" descr="http://t1.gstatic.com/images?q=tbn:ANd9GcRHvP-Xx3FbK1i6VGRnNAWNUTncKoul4Wa-MDi0AgsPVEKNi3KExw"/>
          <p:cNvPicPr>
            <a:picLocks noChangeAspect="1" noChangeArrowheads="1"/>
          </p:cNvPicPr>
          <p:nvPr/>
        </p:nvPicPr>
        <p:blipFill>
          <a:blip r:embed="rId14"/>
          <a:srcRect l="21837" r="16798"/>
          <a:stretch>
            <a:fillRect/>
          </a:stretch>
        </p:blipFill>
        <p:spPr bwMode="auto">
          <a:xfrm rot="1080000">
            <a:off x="3807887" y="2405012"/>
            <a:ext cx="1038295" cy="1692000"/>
          </a:xfrm>
          <a:prstGeom prst="rect">
            <a:avLst/>
          </a:prstGeom>
          <a:noFill/>
        </p:spPr>
      </p:pic>
      <p:pic>
        <p:nvPicPr>
          <p:cNvPr id="14338" name="Picture 2" descr="http://gnomiefolletti.it/images/categories/Barbie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28992" y="3643314"/>
            <a:ext cx="1098300" cy="648000"/>
          </a:xfrm>
          <a:prstGeom prst="rect">
            <a:avLst/>
          </a:prstGeom>
          <a:noFill/>
        </p:spPr>
      </p:pic>
      <p:pic>
        <p:nvPicPr>
          <p:cNvPr id="18434" name="Picture 2" descr="http://paninionline.altervista.org/Image/PUFFI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960000">
            <a:off x="5293468" y="4903087"/>
            <a:ext cx="1377000" cy="1800000"/>
          </a:xfrm>
          <a:prstGeom prst="rect">
            <a:avLst/>
          </a:prstGeom>
          <a:noFill/>
        </p:spPr>
      </p:pic>
      <p:pic>
        <p:nvPicPr>
          <p:cNvPr id="28674" name="Picture 2" descr="http://www.rockaction.it/e107_images/newspost_images/breakdance.jpg"/>
          <p:cNvPicPr>
            <a:picLocks noChangeAspect="1" noChangeArrowheads="1"/>
          </p:cNvPicPr>
          <p:nvPr/>
        </p:nvPicPr>
        <p:blipFill>
          <a:blip r:embed="rId17"/>
          <a:srcRect l="1758" t="5512" r="6153" b="10236"/>
          <a:stretch>
            <a:fillRect/>
          </a:stretch>
        </p:blipFill>
        <p:spPr bwMode="auto">
          <a:xfrm rot="-2520000">
            <a:off x="608712" y="3951410"/>
            <a:ext cx="1514660" cy="1546835"/>
          </a:xfrm>
          <a:prstGeom prst="rect">
            <a:avLst/>
          </a:prstGeom>
          <a:noFill/>
        </p:spPr>
      </p:pic>
      <p:pic>
        <p:nvPicPr>
          <p:cNvPr id="3104" name="Picture 32" descr="http://www.pocketgamer.co.uk/FCKEditorFiles/Game_and_watch_Ball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-1500000">
            <a:off x="165752" y="5340959"/>
            <a:ext cx="1820528" cy="118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heel spokes="8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500002" y="642918"/>
            <a:ext cx="8643998" cy="79406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it-IT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80s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marketers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target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kids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people in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general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have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own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purchasing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power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influence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parents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buying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decisions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adult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consumers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future.</a:t>
            </a:r>
          </a:p>
          <a:p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Parents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willingly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buy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more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endParaRPr lang="it-IT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trends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such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smaller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family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size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dual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incomes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mean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family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have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more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disposable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income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’s free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often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organized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parents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encourage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them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take part in extra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activities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</a:p>
          <a:p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dancing, sport,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music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foreign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language…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endParaRPr lang="it-IT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71472" y="214290"/>
            <a:ext cx="8143932" cy="71435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Leasure</a:t>
            </a:r>
            <a:r>
              <a:rPr lang="it-IT" sz="36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gets</a:t>
            </a:r>
            <a:r>
              <a:rPr lang="it-IT" sz="36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big market</a:t>
            </a:r>
            <a:endParaRPr lang="it-IT" sz="36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0000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52" name="Picture 28" descr="http://media02-ak.vivastreet.com/classifieds/11/6/26054053/large/1.jpg?dt=4176cc1d2ef4ba02ef9b20abb762a9e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760000">
            <a:off x="5634547" y="1391740"/>
            <a:ext cx="1623703" cy="1260000"/>
          </a:xfrm>
          <a:prstGeom prst="rect">
            <a:avLst/>
          </a:prstGeom>
          <a:noFill/>
        </p:spPr>
      </p:pic>
      <p:pic>
        <p:nvPicPr>
          <p:cNvPr id="26648" name="Picture 24" descr="http://www.digi.to.it/public/cubo%20di%20rubi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214554"/>
            <a:ext cx="1264386" cy="1296000"/>
          </a:xfrm>
          <a:prstGeom prst="rect">
            <a:avLst/>
          </a:prstGeom>
          <a:noFill/>
        </p:spPr>
      </p:pic>
      <p:pic>
        <p:nvPicPr>
          <p:cNvPr id="26646" name="Picture 22" descr="http://www.massimopischedda.it/wp-content/uploads/2010/10/sony-walkm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857760"/>
            <a:ext cx="1871544" cy="1800000"/>
          </a:xfrm>
          <a:prstGeom prst="rect">
            <a:avLst/>
          </a:prstGeom>
          <a:noFill/>
        </p:spPr>
      </p:pic>
      <p:pic>
        <p:nvPicPr>
          <p:cNvPr id="26640" name="Picture 16" descr="http://www.toyarchive.com/HemanHorda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560000">
            <a:off x="3382209" y="4784690"/>
            <a:ext cx="1662499" cy="1800000"/>
          </a:xfrm>
          <a:prstGeom prst="rect">
            <a:avLst/>
          </a:prstGeom>
          <a:noFill/>
        </p:spPr>
      </p:pic>
      <p:pic>
        <p:nvPicPr>
          <p:cNvPr id="26634" name="Picture 10" descr="http://trotella.files.wordpress.com/2008/04/n516223017_387530_83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40000">
            <a:off x="1988878" y="1128585"/>
            <a:ext cx="1287572" cy="1836000"/>
          </a:xfrm>
          <a:prstGeom prst="rect">
            <a:avLst/>
          </a:prstGeom>
          <a:noFill/>
        </p:spPr>
      </p:pic>
      <p:pic>
        <p:nvPicPr>
          <p:cNvPr id="26628" name="Picture 4" descr="http://www.neurospastoncogitans.net/imgs/oldmags/images/zzap1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1071546"/>
            <a:ext cx="1147883" cy="1620000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1643042" y="1071546"/>
            <a:ext cx="6143668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endParaRPr lang="it-IT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comics</a:t>
            </a:r>
            <a:endParaRPr lang="it-IT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r>
              <a:rPr lang="it-IT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ecords</a:t>
            </a:r>
            <a:endParaRPr lang="it-IT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it-IT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ideogames</a:t>
            </a:r>
            <a:endParaRPr lang="it-IT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board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endParaRPr lang="it-IT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port  </a:t>
            </a:r>
            <a:r>
              <a:rPr lang="it-IT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equipment</a:t>
            </a:r>
            <a:endParaRPr lang="it-IT" sz="4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142852"/>
            <a:ext cx="9144000" cy="584775"/>
          </a:xfrm>
          <a:prstGeom prst="rect">
            <a:avLst/>
          </a:prstGeom>
        </p:spPr>
        <p:txBody>
          <a:bodyPr wrap="square">
            <a:prstTxWarp prst="textWave4">
              <a:avLst/>
            </a:prstTxWarp>
            <a:spAutoFit/>
          </a:bodyPr>
          <a:lstStyle/>
          <a:p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 people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become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heavy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consumers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endParaRPr lang="it-IT" sz="3200" dirty="0"/>
          </a:p>
        </p:txBody>
      </p:sp>
      <p:pic>
        <p:nvPicPr>
          <p:cNvPr id="67588" name="Picture 4" descr="http://www.donna10.it/wp-content/uploads/2010/12/barbi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740000">
            <a:off x="545637" y="2031888"/>
            <a:ext cx="1700409" cy="1512000"/>
          </a:xfrm>
          <a:prstGeom prst="rect">
            <a:avLst/>
          </a:prstGeom>
          <a:noFill/>
        </p:spPr>
      </p:pic>
      <p:pic>
        <p:nvPicPr>
          <p:cNvPr id="67590" name="Picture 6" descr="http://www.theterrordrome.com/wp-content/uploads/2009/04/gijoe-rise-of-cobra-battleship-game-01-lr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140000">
            <a:off x="6377928" y="2323897"/>
            <a:ext cx="1766286" cy="1296000"/>
          </a:xfrm>
          <a:prstGeom prst="rect">
            <a:avLst/>
          </a:prstGeom>
          <a:noFill/>
        </p:spPr>
      </p:pic>
      <p:pic>
        <p:nvPicPr>
          <p:cNvPr id="26626" name="Picture 2" descr="http://static.blogo.it/melablog/Namco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00892" y="3714752"/>
            <a:ext cx="1943999" cy="1296000"/>
          </a:xfrm>
          <a:prstGeom prst="rect">
            <a:avLst/>
          </a:prstGeom>
          <a:noFill/>
        </p:spPr>
      </p:pic>
      <p:pic>
        <p:nvPicPr>
          <p:cNvPr id="26632" name="Picture 8" descr="http://www.agi.it/uploads/newson/T4/Lw/T4LwwHaLu5DaeEuMtvTcCA/700_dettaglio2_zagor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28860" y="4786322"/>
            <a:ext cx="1321101" cy="1800000"/>
          </a:xfrm>
          <a:prstGeom prst="rect">
            <a:avLst/>
          </a:prstGeom>
          <a:noFill/>
        </p:spPr>
      </p:pic>
      <p:pic>
        <p:nvPicPr>
          <p:cNvPr id="26638" name="Picture 14" descr="http://rasputin.altervista.org/_altervista_ht/kinder_ovetto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1440000">
            <a:off x="7361021" y="4759547"/>
            <a:ext cx="1281808" cy="1692000"/>
          </a:xfrm>
          <a:prstGeom prst="rect">
            <a:avLst/>
          </a:prstGeom>
          <a:noFill/>
        </p:spPr>
      </p:pic>
      <p:pic>
        <p:nvPicPr>
          <p:cNvPr id="26642" name="Picture 18" descr="http://t0.gstatic.com/images?q=tbn:ANd9GcROqIK84GpolIEfVstOZej5AGfH2z44J5SoTC5VH9RBsa4RDXYnKw&amp;t=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1140000">
            <a:off x="4888197" y="4780643"/>
            <a:ext cx="1125952" cy="1692000"/>
          </a:xfrm>
          <a:prstGeom prst="rect">
            <a:avLst/>
          </a:prstGeom>
          <a:noFill/>
        </p:spPr>
      </p:pic>
      <p:pic>
        <p:nvPicPr>
          <p:cNvPr id="26644" name="Picture 20" descr="https://www.nakasha-spain.com/shop/images/Queen-On-Fire---Live-At-324991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780000">
            <a:off x="536623" y="3464838"/>
            <a:ext cx="1794000" cy="1800000"/>
          </a:xfrm>
          <a:prstGeom prst="rect">
            <a:avLst/>
          </a:prstGeom>
          <a:noFill/>
        </p:spPr>
      </p:pic>
      <p:pic>
        <p:nvPicPr>
          <p:cNvPr id="26630" name="Picture 6" descr="http://i18.ebayimg.com/03/i/000/92/04/bd27_1_b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00100" y="4500570"/>
            <a:ext cx="1287000" cy="1980000"/>
          </a:xfrm>
          <a:prstGeom prst="rect">
            <a:avLst/>
          </a:prstGeom>
          <a:noFill/>
        </p:spPr>
      </p:pic>
      <p:pic>
        <p:nvPicPr>
          <p:cNvPr id="26650" name="Picture 26" descr="http://www.fitnesschic.it/img/pictures/vintage/zoom/converse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2400000">
            <a:off x="6751109" y="1121749"/>
            <a:ext cx="1438395" cy="1080000"/>
          </a:xfrm>
          <a:prstGeom prst="rect">
            <a:avLst/>
          </a:prstGeom>
          <a:noFill/>
        </p:spPr>
      </p:pic>
      <p:pic>
        <p:nvPicPr>
          <p:cNvPr id="26660" name="Picture 36" descr="http://www.valmablog.net/wp-content/uploads/2009/09/Puma_Logo.gif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1140000">
            <a:off x="302727" y="5578145"/>
            <a:ext cx="1485979" cy="792000"/>
          </a:xfrm>
          <a:prstGeom prst="rect">
            <a:avLst/>
          </a:prstGeom>
          <a:noFill/>
        </p:spPr>
      </p:pic>
      <p:pic>
        <p:nvPicPr>
          <p:cNvPr id="26662" name="Picture 38" descr="http://3.bp.blogspot.com/_hrQ7YpvOT_c/TQDgCQsDV9I/AAAAAAAADPE/iN5f_ikO3Hc/s1600/Adidas-Logo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 rot="2400000">
            <a:off x="8016668" y="5549159"/>
            <a:ext cx="935999" cy="93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14290"/>
            <a:ext cx="8286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Children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grow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watching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cartoons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tv and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eating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snacks</a:t>
            </a:r>
            <a:endParaRPr lang="it-IT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57158" y="4813994"/>
            <a:ext cx="84296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Portable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videogames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a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www.diregiovani.it/imagesfe/bambini%20e%20tv34713_i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248420" cy="3420000"/>
          </a:xfrm>
          <a:prstGeom prst="rect">
            <a:avLst/>
          </a:prstGeom>
          <a:noFill/>
        </p:spPr>
      </p:pic>
      <p:pic>
        <p:nvPicPr>
          <p:cNvPr id="25602" name="Picture 2" descr="730084329.jpg">
            <a:hlinkClick r:id="rId3" tooltip="octopus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5" y="5372100"/>
            <a:ext cx="2250001" cy="1404000"/>
          </a:xfrm>
          <a:prstGeom prst="rect">
            <a:avLst/>
          </a:prstGeom>
          <a:noFill/>
        </p:spPr>
      </p:pic>
      <p:pic>
        <p:nvPicPr>
          <p:cNvPr id="25604" name="Picture 4" descr="http://www.handheldmuseum.com/Tiger/Tiger-GoldenAx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5357826"/>
            <a:ext cx="1532635" cy="1332000"/>
          </a:xfrm>
          <a:prstGeom prst="rect">
            <a:avLst/>
          </a:prstGeom>
          <a:noFill/>
        </p:spPr>
      </p:pic>
      <p:pic>
        <p:nvPicPr>
          <p:cNvPr id="25606" name="Picture 6" descr="http://www.gamevideos.it/images/donkey-kong-j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5357826"/>
            <a:ext cx="2189161" cy="1332000"/>
          </a:xfrm>
          <a:prstGeom prst="rect">
            <a:avLst/>
          </a:prstGeom>
          <a:noFill/>
        </p:spPr>
      </p:pic>
      <p:pic>
        <p:nvPicPr>
          <p:cNvPr id="25610" name="Picture 10" descr="http://comps.fotosearch.com/comp/UNN/UNN322/children-watching-tv_~u16318200.jpg"/>
          <p:cNvPicPr>
            <a:picLocks noChangeAspect="1" noChangeArrowheads="1"/>
          </p:cNvPicPr>
          <p:nvPr/>
        </p:nvPicPr>
        <p:blipFill>
          <a:blip r:embed="rId7"/>
          <a:srcRect b="7296"/>
          <a:stretch>
            <a:fillRect/>
          </a:stretch>
        </p:blipFill>
        <p:spPr bwMode="auto">
          <a:xfrm>
            <a:off x="4786314" y="1428736"/>
            <a:ext cx="4003093" cy="320383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pull dir="r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57224" y="285728"/>
            <a:ext cx="7643866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it-IT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it-IT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r>
              <a:rPr lang="it-IT" sz="4000" b="1" dirty="0" err="1" smtClean="0">
                <a:ln w="11430"/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</a:t>
            </a:r>
            <a:r>
              <a:rPr lang="it-IT" sz="40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it-IT" sz="4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</a:t>
            </a:r>
            <a:r>
              <a:rPr lang="it-IT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</a:t>
            </a:r>
            <a:r>
              <a:rPr lang="it-IT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it-IT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dirty="0" err="1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it-IT" sz="4000" b="1" dirty="0" err="1" smtClean="0">
                <a:ln w="11430"/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</a:t>
            </a:r>
            <a:r>
              <a:rPr lang="it-IT" sz="40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r>
              <a:rPr lang="it-IT" sz="40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endParaRPr lang="it-IT" sz="4000" b="1" dirty="0" smtClean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it-IT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successful</a:t>
            </a:r>
            <a:r>
              <a:rPr lang="it-IT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</a:t>
            </a:r>
            <a:r>
              <a:rPr lang="it-IT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80s</a:t>
            </a:r>
            <a:endParaRPr lang="it-IT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5778" name="Picture 2" descr="Rubik's cube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0240"/>
            <a:ext cx="2695680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2571736" y="1643050"/>
            <a:ext cx="6072230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Rubik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’s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cube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3-D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mechanical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puzzle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invented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1974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Hungarian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sculptor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professor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architecture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Rubik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a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classic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Rubik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’s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cube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each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six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faces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covered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nine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stickers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among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six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solid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traditionally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white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blue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orange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green and yellow). A pivot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enables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each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face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turn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indipendently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thus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mixing up the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puzzle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solved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each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face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must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solid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</a:t>
            </a:r>
            <a:r>
              <a:rPr lang="it-IT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 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1000">
    <p:dissolv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8596" y="214290"/>
            <a:ext cx="82153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movies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the 80s</a:t>
            </a:r>
            <a:endParaRPr lang="it-IT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7346" name="Picture 2" descr="http://www.libriesorrisi.com/blog/wp-content/uploads/2009/12/IndianaJon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2044800" cy="2880000"/>
          </a:xfrm>
          <a:prstGeom prst="rect">
            <a:avLst/>
          </a:prstGeom>
          <a:noFill/>
        </p:spPr>
      </p:pic>
      <p:pic>
        <p:nvPicPr>
          <p:cNvPr id="57348" name="Picture 4" descr="http://data.kataweb.it/kpm2cinx/field/image/tcimage/1424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857232"/>
            <a:ext cx="2126520" cy="2880000"/>
          </a:xfrm>
          <a:prstGeom prst="rect">
            <a:avLst/>
          </a:prstGeom>
          <a:noFill/>
        </p:spPr>
      </p:pic>
      <p:pic>
        <p:nvPicPr>
          <p:cNvPr id="57350" name="Picture 6" descr="http://2.bp.blogspot.com/_eWd9vqQ0w7k/TFD1A5FAm0I/AAAAAAAAAFQ/HB_LUk2Jwqg/s1600/ghostbusters_movie_po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857232"/>
            <a:ext cx="1816680" cy="2880000"/>
          </a:xfrm>
          <a:prstGeom prst="rect">
            <a:avLst/>
          </a:prstGeom>
          <a:noFill/>
        </p:spPr>
      </p:pic>
      <p:pic>
        <p:nvPicPr>
          <p:cNvPr id="57354" name="Picture 10" descr="http://www.badtaste.it/badposter/wp-content/myfotos/ritornoalfuturo/back_to_the_futu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857232"/>
            <a:ext cx="1854116" cy="2880000"/>
          </a:xfrm>
          <a:prstGeom prst="rect">
            <a:avLst/>
          </a:prstGeom>
          <a:noFill/>
        </p:spPr>
      </p:pic>
      <p:pic>
        <p:nvPicPr>
          <p:cNvPr id="57356" name="Picture 12" descr="http://www.cinemadelsilenzio.it/images/film/poster/4821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3786190"/>
            <a:ext cx="2009065" cy="2880000"/>
          </a:xfrm>
          <a:prstGeom prst="rect">
            <a:avLst/>
          </a:prstGeom>
          <a:noFill/>
        </p:spPr>
      </p:pic>
      <p:pic>
        <p:nvPicPr>
          <p:cNvPr id="57358" name="Picture 14" descr="http://www.cinemadelsilenzio.it/images/film/poster/6105_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3786190"/>
            <a:ext cx="2009065" cy="2880000"/>
          </a:xfrm>
          <a:prstGeom prst="rect">
            <a:avLst/>
          </a:prstGeom>
          <a:noFill/>
        </p:spPr>
      </p:pic>
      <p:pic>
        <p:nvPicPr>
          <p:cNvPr id="57360" name="Picture 16" descr="http://www.vivacinema.it/wp-galleryo/i-migliori-film-di-fantascienza-sondaggio-on-line/blade-runner-locandin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3786190"/>
            <a:ext cx="1912872" cy="2880000"/>
          </a:xfrm>
          <a:prstGeom prst="rect">
            <a:avLst/>
          </a:prstGeom>
          <a:noFill/>
        </p:spPr>
      </p:pic>
      <p:pic>
        <p:nvPicPr>
          <p:cNvPr id="2050" name="Picture 2" descr="http://cinemaleo.files.wordpress.com/2009/09/nuovocinema-poster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0298" y="3786190"/>
            <a:ext cx="1939586" cy="28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split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voraxdungeon.altervista.org/wordpress/wp-content/uploads/2009/02/gamebo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20000">
            <a:off x="7358082" y="4857760"/>
            <a:ext cx="1499230" cy="1692000"/>
          </a:xfrm>
          <a:prstGeom prst="rect">
            <a:avLst/>
          </a:prstGeom>
          <a:noFill/>
        </p:spPr>
      </p:pic>
      <p:pic>
        <p:nvPicPr>
          <p:cNvPr id="12292" name="Picture 4" descr="http://img.kijiji.it/91/b3/91b3c871dcb149a96f7b75de00b22bb8_big.jpg"/>
          <p:cNvPicPr>
            <a:picLocks noChangeAspect="1" noChangeArrowheads="1"/>
          </p:cNvPicPr>
          <p:nvPr/>
        </p:nvPicPr>
        <p:blipFill>
          <a:blip r:embed="rId4"/>
          <a:srcRect l="12283" r="7559" b="2362"/>
          <a:stretch>
            <a:fillRect/>
          </a:stretch>
        </p:blipFill>
        <p:spPr bwMode="auto">
          <a:xfrm rot="2100000">
            <a:off x="2485889" y="5174102"/>
            <a:ext cx="1435389" cy="1398723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571472" y="214290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</a:t>
            </a:r>
            <a:r>
              <a:rPr lang="it-I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’s </a:t>
            </a:r>
            <a:r>
              <a:rPr lang="it-I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new</a:t>
            </a:r>
            <a:r>
              <a:rPr lang="it-IT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in the 90s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http://www.bloghissimo.com/img2/karaok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660000">
            <a:off x="790976" y="1550975"/>
            <a:ext cx="2127118" cy="1008000"/>
          </a:xfrm>
          <a:prstGeom prst="rect">
            <a:avLst/>
          </a:prstGeom>
          <a:noFill/>
        </p:spPr>
      </p:pic>
      <p:pic>
        <p:nvPicPr>
          <p:cNvPr id="6148" name="Picture 4" descr="http://justanothermobilemonday.com/Wordpress/wp-content/uploads/2008/03/picture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1000108"/>
            <a:ext cx="3100500" cy="1908000"/>
          </a:xfrm>
          <a:prstGeom prst="rect">
            <a:avLst/>
          </a:prstGeom>
          <a:noFill/>
        </p:spPr>
      </p:pic>
      <p:pic>
        <p:nvPicPr>
          <p:cNvPr id="6" name="Picture 2" descr="http://t0.gstatic.com/images?q=tbn:ANd9GcQGgAkzjTxGW5ierv11jKKB_83VmHgJD5qkgf2HyRCkUGbqeGdHB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440000">
            <a:off x="5341219" y="1279059"/>
            <a:ext cx="2466975" cy="1847851"/>
          </a:xfrm>
          <a:prstGeom prst="rect">
            <a:avLst/>
          </a:prstGeom>
          <a:noFill/>
        </p:spPr>
      </p:pic>
      <p:pic>
        <p:nvPicPr>
          <p:cNvPr id="6150" name="Picture 6" descr="http://www.crunchgear.com/wp-content/uploads/playstation-games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14480" y="2714620"/>
            <a:ext cx="2262851" cy="2376000"/>
          </a:xfrm>
          <a:prstGeom prst="rect">
            <a:avLst/>
          </a:prstGeom>
          <a:noFill/>
        </p:spPr>
      </p:pic>
      <p:pic>
        <p:nvPicPr>
          <p:cNvPr id="9218" name="Picture 2" descr="http://media.psp.guias-trucos-juegos.com/wp-content/uploads/2006/12/tekken-dark-resurrectopn-ps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512995" y="2778848"/>
            <a:ext cx="1136100" cy="1944000"/>
          </a:xfrm>
          <a:prstGeom prst="rect">
            <a:avLst/>
          </a:prstGeom>
          <a:noFill/>
        </p:spPr>
      </p:pic>
      <p:pic>
        <p:nvPicPr>
          <p:cNvPr id="9220" name="Picture 4" descr="http://t3.gstatic.com/images?q=tbn:ANd9GcQA7x4u2hBOsSZzR7rqrGFSSZKXB9ckebhRtacSkD0LRusPTl6PR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1380000">
            <a:off x="5671595" y="3605955"/>
            <a:ext cx="1893446" cy="1260000"/>
          </a:xfrm>
          <a:prstGeom prst="rect">
            <a:avLst/>
          </a:prstGeom>
          <a:noFill/>
        </p:spPr>
      </p:pic>
      <p:pic>
        <p:nvPicPr>
          <p:cNvPr id="5" name="Picture 4" descr="http://www.uomoragno.org/images/altre%20testate/x-men2%20014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1380000">
            <a:off x="598419" y="4390386"/>
            <a:ext cx="1483178" cy="2268000"/>
          </a:xfrm>
          <a:prstGeom prst="rect">
            <a:avLst/>
          </a:prstGeom>
          <a:noFill/>
        </p:spPr>
      </p:pic>
      <p:pic>
        <p:nvPicPr>
          <p:cNvPr id="9222" name="Picture 6" descr="http://www.telefonagratis.org/public/741i1.jpg"/>
          <p:cNvPicPr>
            <a:picLocks noChangeAspect="1" noChangeArrowheads="1"/>
          </p:cNvPicPr>
          <p:nvPr/>
        </p:nvPicPr>
        <p:blipFill>
          <a:blip r:embed="rId12"/>
          <a:srcRect l="56693" r="9921"/>
          <a:stretch>
            <a:fillRect/>
          </a:stretch>
        </p:blipFill>
        <p:spPr bwMode="auto">
          <a:xfrm rot="2040000">
            <a:off x="7833754" y="3146196"/>
            <a:ext cx="849381" cy="1908000"/>
          </a:xfrm>
          <a:prstGeom prst="rect">
            <a:avLst/>
          </a:prstGeom>
          <a:noFill/>
        </p:spPr>
      </p:pic>
      <p:pic>
        <p:nvPicPr>
          <p:cNvPr id="9228" name="Picture 12" descr="http://www.math.unipd.it/~rampazzo/Skateboard_01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1440000">
            <a:off x="2762241" y="4533857"/>
            <a:ext cx="1561838" cy="1620000"/>
          </a:xfrm>
          <a:prstGeom prst="rect">
            <a:avLst/>
          </a:prstGeom>
          <a:noFill/>
        </p:spPr>
      </p:pic>
      <p:pic>
        <p:nvPicPr>
          <p:cNvPr id="9232" name="Picture 16" descr="http://t1.gstatic.com/images?q=tbn:ANd9GcSkVjQYZuVjZNyWmtn_9DjdNHOZqDPsdtImRvwG9WGcNTSOgo3Hfg&amp;t=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-1800000">
            <a:off x="3543549" y="5290170"/>
            <a:ext cx="1379998" cy="828000"/>
          </a:xfrm>
          <a:prstGeom prst="rect">
            <a:avLst/>
          </a:prstGeom>
          <a:noFill/>
        </p:spPr>
      </p:pic>
      <p:pic>
        <p:nvPicPr>
          <p:cNvPr id="9234" name="Picture 18" descr="http://www.cartonionline.com/dvd/img/Conan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1500000">
            <a:off x="6328820" y="5003730"/>
            <a:ext cx="1009650" cy="1438275"/>
          </a:xfrm>
          <a:prstGeom prst="rect">
            <a:avLst/>
          </a:prstGeom>
          <a:noFill/>
        </p:spPr>
      </p:pic>
      <p:pic>
        <p:nvPicPr>
          <p:cNvPr id="9236" name="Picture 20" descr="http://www.mondomanga.net/wp-content/uploads/2009/03/tartarughe_ninja_02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-1320000">
            <a:off x="229294" y="2827410"/>
            <a:ext cx="1665885" cy="1548000"/>
          </a:xfrm>
          <a:prstGeom prst="rect">
            <a:avLst/>
          </a:prstGeom>
          <a:noFill/>
        </p:spPr>
      </p:pic>
      <p:pic>
        <p:nvPicPr>
          <p:cNvPr id="12294" name="Picture 6" descr="http://static0.bakeca.it/be/file/035/035af860dd2e804ffc626ee144d21321.upload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714876" y="4786322"/>
            <a:ext cx="1446025" cy="1800000"/>
          </a:xfrm>
          <a:prstGeom prst="rect">
            <a:avLst/>
          </a:prstGeom>
          <a:noFill/>
        </p:spPr>
      </p:pic>
      <p:pic>
        <p:nvPicPr>
          <p:cNvPr id="12296" name="Picture 8" descr="http://www.ilvecchiocollezioni.com/gadget/pics/Mascotte%20Italia%2090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 rot="1680000">
            <a:off x="7589419" y="1769587"/>
            <a:ext cx="1247309" cy="16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214546" y="214290"/>
            <a:ext cx="48329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karaoke</a:t>
            </a:r>
            <a:endParaRPr lang="it-IT" sz="5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4514" name="Picture 2" descr="http://www.storiaradiotv.it/FIORELLO%201993%20n.%2017%20Karaoke%20-%20Fiorell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2095500" cy="2771776"/>
          </a:xfrm>
          <a:prstGeom prst="rect">
            <a:avLst/>
          </a:prstGeom>
          <a:noFill/>
        </p:spPr>
      </p:pic>
      <p:pic>
        <p:nvPicPr>
          <p:cNvPr id="64516" name="Picture 4" descr="http://www.bettydj.com/bettydj/uploads/img47e54cd459d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214818"/>
            <a:ext cx="3119999" cy="2340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2857488" y="1428736"/>
            <a:ext cx="6072230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became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Italy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DJ Fiorello,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presented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karaoke show on TV,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each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town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square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</a:p>
          <a:p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14282" y="4180344"/>
            <a:ext cx="571504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karaoke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nights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parties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were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organized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both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at home and in public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places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In the 90s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favourite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pastimes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9000">
    <p:cover dir="l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riviera24.it/userdata/immagini/foto/510/2010/06/bambini-play-station_3060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14422"/>
            <a:ext cx="4857750" cy="33909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214282" y="214290"/>
            <a:ext cx="835824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“Play Station Generation”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was</a:t>
            </a:r>
            <a:r>
              <a:rPr lang="it-IT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born</a:t>
            </a:r>
            <a:endParaRPr lang="it-IT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57158" y="5000636"/>
            <a:ext cx="842968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Boys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’ 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avourite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fight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popular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</a:t>
            </a:r>
            <a:r>
              <a:rPr lang="it-IT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tekken</a:t>
            </a:r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”.</a:t>
            </a:r>
          </a:p>
          <a:p>
            <a:pPr algn="ctr"/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t-IT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it-IT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684" name="Picture 4" descr="http://i44.tinypic.com/rh0d8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571480"/>
            <a:ext cx="2743200" cy="5133975"/>
          </a:xfrm>
          <a:prstGeom prst="rect">
            <a:avLst/>
          </a:prstGeom>
          <a:noFill/>
        </p:spPr>
      </p:pic>
      <p:pic>
        <p:nvPicPr>
          <p:cNvPr id="14" name="Picture 10" descr="http://i40.tinypic.com/vosn7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6439" y="785794"/>
            <a:ext cx="2137561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cover dir="ld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1857420" y="-50009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.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2143108" y="214290"/>
            <a:ext cx="52149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card </a:t>
            </a:r>
            <a:r>
              <a:rPr lang="it-IT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games</a:t>
            </a:r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2706" name="Picture 2" descr="http://www.dimensionsguide.com/wp-content/uploads/2010/02/Magic-C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1688808" cy="2340000"/>
          </a:xfrm>
          <a:prstGeom prst="rect">
            <a:avLst/>
          </a:prstGeom>
          <a:noFill/>
        </p:spPr>
      </p:pic>
      <p:pic>
        <p:nvPicPr>
          <p:cNvPr id="72708" name="Picture 4" descr="http://www.abugames.com/images/guidetoeditions/Alpha_Serra_Ang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142984"/>
            <a:ext cx="1701808" cy="2340000"/>
          </a:xfrm>
          <a:prstGeom prst="rect">
            <a:avLst/>
          </a:prstGeom>
          <a:noFill/>
        </p:spPr>
      </p:pic>
      <p:pic>
        <p:nvPicPr>
          <p:cNvPr id="72712" name="Picture 8" descr="http://www.beckersbakeryanddeli.com/images/Cakes/Pokemon%20C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000504"/>
            <a:ext cx="1628025" cy="2340000"/>
          </a:xfrm>
          <a:prstGeom prst="rect">
            <a:avLst/>
          </a:prstGeom>
          <a:noFill/>
        </p:spPr>
      </p:pic>
      <p:pic>
        <p:nvPicPr>
          <p:cNvPr id="8" name="Picture 6" descr="http://t2.gstatic.com/images?q=tbn:ANd9GcSIDH0w5GUl_ta1jGS2FKT92df4hWl4nZ7r047D1BZ1NNGWBv6vMg&amp;t=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2330" y="4000504"/>
            <a:ext cx="1699400" cy="2340000"/>
          </a:xfrm>
          <a:prstGeom prst="rect">
            <a:avLst/>
          </a:prstGeom>
          <a:noFill/>
        </p:spPr>
      </p:pic>
      <p:sp>
        <p:nvSpPr>
          <p:cNvPr id="11" name="Rettangolo 10"/>
          <p:cNvSpPr/>
          <p:nvPr/>
        </p:nvSpPr>
        <p:spPr>
          <a:xfrm>
            <a:off x="3786182" y="1142984"/>
            <a:ext cx="535781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i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Magic</a:t>
            </a:r>
            <a:r>
              <a:rPr lang="it-IT" sz="2400" b="1" i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The </a:t>
            </a:r>
            <a:r>
              <a:rPr lang="it-IT" sz="2400" b="1" i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Gathering</a:t>
            </a:r>
            <a:r>
              <a:rPr lang="it-IT" sz="2400" b="1" i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appeared</a:t>
            </a:r>
            <a:endParaRPr lang="it-IT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1993: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consists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card-based-role-playing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game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where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wizards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players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take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turns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using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customized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desks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cards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damage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defeat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opponent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 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14282" y="3929066"/>
            <a:ext cx="5072098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it-IT" sz="2400" b="1" i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Pokémon</a:t>
            </a:r>
            <a:r>
              <a:rPr lang="it-IT" sz="2400" b="1" i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Trading Card Game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collectible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card game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based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Pokèmon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video game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series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The game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centered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on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concept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the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Pokémon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battle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Pokémons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have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attaks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hits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points</a:t>
            </a:r>
            <a:r>
              <a:rPr lang="it-IT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it-IT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8000">
    <p:wheel spokes="3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71472" y="214290"/>
            <a:ext cx="821537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 </a:t>
            </a:r>
            <a:r>
              <a:rPr lang="it-IT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movies</a:t>
            </a:r>
            <a:r>
              <a:rPr lang="it-I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 the 90s</a:t>
            </a:r>
            <a:endParaRPr lang="it-IT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www.movieposterdb.com/posters/08_08/1990/99487/l_99487_ace183c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857232"/>
            <a:ext cx="2047405" cy="2880000"/>
          </a:xfrm>
          <a:prstGeom prst="rect">
            <a:avLst/>
          </a:prstGeom>
          <a:noFill/>
        </p:spPr>
      </p:pic>
      <p:pic>
        <p:nvPicPr>
          <p:cNvPr id="1028" name="Picture 4" descr="http://fraus.altervista.org/Immagini/The_Matrix_film_pos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786190"/>
            <a:ext cx="2147960" cy="2880000"/>
          </a:xfrm>
          <a:prstGeom prst="rect">
            <a:avLst/>
          </a:prstGeom>
          <a:noFill/>
        </p:spPr>
      </p:pic>
      <p:pic>
        <p:nvPicPr>
          <p:cNvPr id="1032" name="Picture 8" descr="http://t3.gstatic.com/images?q=tbn:ANd9GcTHZDWxR2MwfgrI-xviWYBaipU5VNv0kuK2WoJRAPbOI0zC-p77dg&amp;t=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857232"/>
            <a:ext cx="1994663" cy="2880000"/>
          </a:xfrm>
          <a:prstGeom prst="rect">
            <a:avLst/>
          </a:prstGeom>
          <a:noFill/>
        </p:spPr>
      </p:pic>
      <p:pic>
        <p:nvPicPr>
          <p:cNvPr id="1034" name="Picture 10" descr="http://www.movieposterdb.com/posters/09_02/1994/109830/l_109830_17bc0f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857232"/>
            <a:ext cx="1999999" cy="2880000"/>
          </a:xfrm>
          <a:prstGeom prst="rect">
            <a:avLst/>
          </a:prstGeom>
          <a:noFill/>
        </p:spPr>
      </p:pic>
      <p:pic>
        <p:nvPicPr>
          <p:cNvPr id="1036" name="Picture 12" descr="http://www.movieposter.com/posters/archive/main/42/MPW-211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16" y="857232"/>
            <a:ext cx="1928920" cy="2880000"/>
          </a:xfrm>
          <a:prstGeom prst="rect">
            <a:avLst/>
          </a:prstGeom>
          <a:noFill/>
        </p:spPr>
      </p:pic>
      <p:pic>
        <p:nvPicPr>
          <p:cNvPr id="1038" name="Picture 14" descr="http://www.posterbobs.com/hoo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3786190"/>
            <a:ext cx="2009065" cy="2880000"/>
          </a:xfrm>
          <a:prstGeom prst="rect">
            <a:avLst/>
          </a:prstGeom>
          <a:noFill/>
        </p:spPr>
      </p:pic>
      <p:pic>
        <p:nvPicPr>
          <p:cNvPr id="1040" name="Picture 16" descr="http://stud.chem.uni.wroc.pl/UserFiles/Image/pulp_fiction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7422" y="3786190"/>
            <a:ext cx="2025080" cy="2880000"/>
          </a:xfrm>
          <a:prstGeom prst="rect">
            <a:avLst/>
          </a:prstGeom>
          <a:noFill/>
        </p:spPr>
      </p:pic>
      <p:pic>
        <p:nvPicPr>
          <p:cNvPr id="9218" name="Picture 2" descr="http://diamonddusted.com/wp-content/uploads/2009/11/titanic-poster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3786190"/>
            <a:ext cx="2035778" cy="288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8000">
    <p:wheel spokes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l_fi" descr="http://us.123rf.com/400wm/400/400/nexusplexus/nexusplexus1010/nexusplexus101000352/7988842-hands-line-planet-earth-the-symbol-of-high-technology.jpg"/>
          <p:cNvPicPr/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4348" y="285728"/>
            <a:ext cx="792000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2200388" y="285728"/>
            <a:ext cx="47432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2000s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71472" y="1571612"/>
            <a:ext cx="8286808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Down">
              <a:avLst/>
            </a:prstTxWarp>
            <a:spAutoFit/>
            <a:scene3d>
              <a:camera prst="obliqueBottom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GLOBALIZATION</a:t>
            </a:r>
          </a:p>
          <a:p>
            <a:pPr algn="ctr"/>
            <a:endParaRPr lang="it-IT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HIGH  TECHNOLOGY</a:t>
            </a:r>
          </a:p>
          <a:p>
            <a:pPr algn="ctr"/>
            <a:endParaRPr lang="it-IT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INFORMATION  TECHNOLOGY</a:t>
            </a:r>
            <a:endParaRPr lang="it-IT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4000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opcomputers.it/immagini/logo-msn%5B1%5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420000">
            <a:off x="1403693" y="5635316"/>
            <a:ext cx="2264188" cy="900000"/>
          </a:xfrm>
          <a:prstGeom prst="rect">
            <a:avLst/>
          </a:prstGeom>
          <a:noFill/>
        </p:spPr>
      </p:pic>
      <p:pic>
        <p:nvPicPr>
          <p:cNvPr id="2056" name="Picture 8" descr="http://www.topnews.in/files/Social-networks3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60000">
            <a:off x="214282" y="2000240"/>
            <a:ext cx="1646733" cy="1260000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142844" y="428604"/>
            <a:ext cx="8786874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top ten key </a:t>
            </a:r>
            <a:r>
              <a:rPr lang="it-IT" sz="5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words</a:t>
            </a:r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identify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Italian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young</a:t>
            </a:r>
            <a:r>
              <a:rPr lang="it-IT" sz="32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people’s </a:t>
            </a:r>
            <a:r>
              <a:rPr lang="it-IT" sz="32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interests</a:t>
            </a:r>
            <a:endParaRPr lang="it-IT" sz="3200" b="1" cap="none" spc="0" dirty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57158" y="2357430"/>
            <a:ext cx="8358246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</a:t>
            </a:r>
            <a:r>
              <a:rPr lang="it-IT" sz="4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Social network</a:t>
            </a:r>
          </a:p>
          <a:p>
            <a:endParaRPr lang="it-IT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it-IT" sz="4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Loa</a:t>
            </a:r>
            <a:r>
              <a:rPr lang="it-IT" sz="4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ding</a:t>
            </a:r>
            <a:r>
              <a:rPr lang="it-IT" sz="4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</a:t>
            </a:r>
            <a:r>
              <a:rPr lang="it-IT" sz="4400" b="1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unloading</a:t>
            </a:r>
            <a:endParaRPr lang="it-IT" sz="4400" b="1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4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it-IT" sz="4400" b="1" cap="none" spc="0" dirty="0" err="1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Chatting</a:t>
            </a:r>
            <a:endParaRPr lang="it-IT" sz="4400" b="1" cap="none" spc="0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http://www.mondotechblog.com/wp-content/uploads/2010/09/facebook_party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928802"/>
            <a:ext cx="1687499" cy="1620000"/>
          </a:xfrm>
          <a:prstGeom prst="rect">
            <a:avLst/>
          </a:prstGeom>
          <a:noFill/>
        </p:spPr>
      </p:pic>
      <p:pic>
        <p:nvPicPr>
          <p:cNvPr id="2052" name="Picture 4" descr="http://www.mondoinformatico.info/foto/20090818youtub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00438"/>
            <a:ext cx="2214578" cy="1260000"/>
          </a:xfrm>
          <a:prstGeom prst="rect">
            <a:avLst/>
          </a:prstGeom>
          <a:noFill/>
        </p:spPr>
      </p:pic>
      <p:pic>
        <p:nvPicPr>
          <p:cNvPr id="2054" name="Picture 6" descr="http://www.techpoint.it/wp-content/uploads/2010/10/server_emule.jpg"/>
          <p:cNvPicPr>
            <a:picLocks noChangeAspect="1" noChangeArrowheads="1"/>
          </p:cNvPicPr>
          <p:nvPr/>
        </p:nvPicPr>
        <p:blipFill>
          <a:blip r:embed="rId6"/>
          <a:srcRect l="25197" r="25197"/>
          <a:stretch>
            <a:fillRect/>
          </a:stretch>
        </p:blipFill>
        <p:spPr bwMode="auto">
          <a:xfrm rot="660000">
            <a:off x="7908422" y="3507832"/>
            <a:ext cx="958009" cy="1368000"/>
          </a:xfrm>
          <a:prstGeom prst="rect">
            <a:avLst/>
          </a:prstGeom>
          <a:noFill/>
        </p:spPr>
      </p:pic>
      <p:pic>
        <p:nvPicPr>
          <p:cNvPr id="2058" name="Picture 10" descr="http://www.ermeteferraro.it/twitter-log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920000">
            <a:off x="7684458" y="1947016"/>
            <a:ext cx="1228573" cy="1224000"/>
          </a:xfrm>
          <a:prstGeom prst="rect">
            <a:avLst/>
          </a:prstGeom>
          <a:noFill/>
        </p:spPr>
      </p:pic>
      <p:pic>
        <p:nvPicPr>
          <p:cNvPr id="2060" name="Picture 12" descr="http://adobeperson.com/wp-content/uploads/2008/10/photoshop-chatting-logo-website-graphics24-thumb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248" y="5072074"/>
            <a:ext cx="1800000" cy="1440000"/>
          </a:xfrm>
          <a:prstGeom prst="rect">
            <a:avLst/>
          </a:prstGeom>
          <a:noFill/>
        </p:spPr>
      </p:pic>
      <p:pic>
        <p:nvPicPr>
          <p:cNvPr id="2062" name="Picture 14" descr="http://cdn.slashgear.com/wp-content/uploads/2010/05/Skype-logo-540x238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320000">
            <a:off x="5850695" y="5058419"/>
            <a:ext cx="2940498" cy="1296000"/>
          </a:xfrm>
          <a:prstGeom prst="rect">
            <a:avLst/>
          </a:prstGeom>
          <a:noFill/>
        </p:spPr>
      </p:pic>
      <p:pic>
        <p:nvPicPr>
          <p:cNvPr id="2064" name="Picture 16" descr="http://www.solidblogger.com/wp-content/uploads/2010/07/firefox-4-logo-399x380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929198"/>
            <a:ext cx="1323000" cy="126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cover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28596" y="285728"/>
            <a:ext cx="80724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57158" y="285728"/>
            <a:ext cx="8429684" cy="68018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</a:t>
            </a:r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Blog</a:t>
            </a:r>
          </a:p>
          <a:p>
            <a:endParaRPr lang="it-IT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“i”</a:t>
            </a:r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</a:p>
          <a:p>
            <a:endParaRPr lang="it-IT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“e”</a:t>
            </a:r>
          </a:p>
          <a:p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endParaRPr lang="it-IT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SMS</a:t>
            </a:r>
          </a:p>
          <a:p>
            <a:endParaRPr lang="it-IT" sz="4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6802" name="Picture 2" descr="http://t2.gstatic.com/images?q=tbn:ANd9GcSTuv768g9qed8zQ9H-WaN9HWjywuIf30PGHOSCj-iflv6lPXy2&amp;t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785926"/>
            <a:ext cx="1814400" cy="1440000"/>
          </a:xfrm>
          <a:prstGeom prst="rect">
            <a:avLst/>
          </a:prstGeom>
          <a:noFill/>
        </p:spPr>
      </p:pic>
      <p:pic>
        <p:nvPicPr>
          <p:cNvPr id="76804" name="Picture 4" descr="http://www.nel-web.it/wp-content/uploads/2007/09/ipod-nan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140000">
            <a:off x="3123102" y="1629930"/>
            <a:ext cx="1476929" cy="1440000"/>
          </a:xfrm>
          <a:prstGeom prst="rect">
            <a:avLst/>
          </a:prstGeom>
          <a:noFill/>
        </p:spPr>
      </p:pic>
      <p:pic>
        <p:nvPicPr>
          <p:cNvPr id="76806" name="Picture 6" descr="http://www.bastardofuori.com/images/prezzi-ip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20000">
            <a:off x="6438004" y="1834873"/>
            <a:ext cx="2063700" cy="144000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2071670" y="4071942"/>
            <a:ext cx="67151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2800" b="1" dirty="0" err="1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email</a:t>
            </a:r>
            <a:r>
              <a:rPr lang="it-IT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800" b="1" dirty="0" err="1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ebook</a:t>
            </a:r>
            <a:r>
              <a:rPr lang="it-IT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800" b="1" dirty="0" err="1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efriend</a:t>
            </a:r>
            <a:r>
              <a:rPr lang="it-IT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2800" b="1" dirty="0" err="1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emarket</a:t>
            </a:r>
            <a:r>
              <a:rPr lang="it-IT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28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6808" name="Picture 8" descr="http://static.iphoneitalia.com/wp-content/uploads/2008/06/ebay.gif"/>
          <p:cNvPicPr>
            <a:picLocks noChangeAspect="1" noChangeArrowheads="1"/>
          </p:cNvPicPr>
          <p:nvPr/>
        </p:nvPicPr>
        <p:blipFill>
          <a:blip r:embed="rId5"/>
          <a:srcRect t="22823" b="21910"/>
          <a:stretch>
            <a:fillRect/>
          </a:stretch>
        </p:blipFill>
        <p:spPr bwMode="auto">
          <a:xfrm rot="2220000">
            <a:off x="7583637" y="4023785"/>
            <a:ext cx="1260000" cy="696359"/>
          </a:xfrm>
          <a:prstGeom prst="rect">
            <a:avLst/>
          </a:prstGeom>
          <a:noFill/>
        </p:spPr>
      </p:pic>
      <p:pic>
        <p:nvPicPr>
          <p:cNvPr id="76810" name="Picture 10" descr="Fun Blo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 l="4961" t="10657" r="3543" b="6394"/>
          <a:stretch>
            <a:fillRect/>
          </a:stretch>
        </p:blipFill>
        <p:spPr bwMode="auto">
          <a:xfrm rot="-1080000">
            <a:off x="921856" y="276893"/>
            <a:ext cx="1981272" cy="1194470"/>
          </a:xfrm>
          <a:prstGeom prst="rect">
            <a:avLst/>
          </a:prstGeom>
          <a:noFill/>
        </p:spPr>
      </p:pic>
      <p:pic>
        <p:nvPicPr>
          <p:cNvPr id="76812" name="Picture 12" descr="http://wrightsolution.com/wp-content/uploads/2010/04/blog-symbol.jpg"/>
          <p:cNvPicPr>
            <a:picLocks noChangeAspect="1" noChangeArrowheads="1"/>
          </p:cNvPicPr>
          <p:nvPr/>
        </p:nvPicPr>
        <p:blipFill>
          <a:blip r:embed="rId8" cstate="print"/>
          <a:srcRect l="6275" t="12549" r="8674" b="9104"/>
          <a:stretch>
            <a:fillRect/>
          </a:stretch>
        </p:blipFill>
        <p:spPr bwMode="auto">
          <a:xfrm>
            <a:off x="5000628" y="214290"/>
            <a:ext cx="1633012" cy="1128203"/>
          </a:xfrm>
          <a:prstGeom prst="rect">
            <a:avLst/>
          </a:prstGeom>
          <a:noFill/>
        </p:spPr>
      </p:pic>
      <p:pic>
        <p:nvPicPr>
          <p:cNvPr id="76814" name="Picture 14" descr="http://wphacks.com/wp-content/uploads/2008/05/web-icons.pn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 t="6016"/>
          <a:stretch>
            <a:fillRect/>
          </a:stretch>
        </p:blipFill>
        <p:spPr bwMode="auto">
          <a:xfrm rot="720000">
            <a:off x="6929454" y="214290"/>
            <a:ext cx="1581334" cy="1353370"/>
          </a:xfrm>
          <a:prstGeom prst="rect">
            <a:avLst/>
          </a:prstGeom>
          <a:noFill/>
        </p:spPr>
      </p:pic>
      <p:pic>
        <p:nvPicPr>
          <p:cNvPr id="76816" name="Picture 16" descr="http://appleiphoneschool.com/icons/itoday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00166" y="5357826"/>
            <a:ext cx="863999" cy="864000"/>
          </a:xfrm>
          <a:prstGeom prst="rect">
            <a:avLst/>
          </a:prstGeom>
          <a:noFill/>
        </p:spPr>
      </p:pic>
      <p:pic>
        <p:nvPicPr>
          <p:cNvPr id="76818" name="Picture 18" descr="http://www.capokkia.it/images/stories/emoticon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1800000">
            <a:off x="658157" y="5515949"/>
            <a:ext cx="864000" cy="864000"/>
          </a:xfrm>
          <a:prstGeom prst="rect">
            <a:avLst/>
          </a:prstGeom>
          <a:noFill/>
        </p:spPr>
      </p:pic>
      <p:pic>
        <p:nvPicPr>
          <p:cNvPr id="76820" name="Picture 20" descr="http://voraxdungeon.altervista.org/wordpress/wp-content/uploads/2009/02/emoticon20occhiolino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840000">
            <a:off x="4020735" y="5378065"/>
            <a:ext cx="863999" cy="864000"/>
          </a:xfrm>
          <a:prstGeom prst="rect">
            <a:avLst/>
          </a:prstGeom>
          <a:noFill/>
        </p:spPr>
      </p:pic>
      <p:pic>
        <p:nvPicPr>
          <p:cNvPr id="76826" name="Picture 26" descr="http://farm3.static.flickr.com/2161/2232146463_3aa3230414.jpg"/>
          <p:cNvPicPr>
            <a:picLocks noChangeAspect="1" noChangeArrowheads="1"/>
          </p:cNvPicPr>
          <p:nvPr/>
        </p:nvPicPr>
        <p:blipFill>
          <a:blip r:embed="rId14" cstate="print"/>
          <a:srcRect t="20409" b="28346"/>
          <a:stretch>
            <a:fillRect/>
          </a:stretch>
        </p:blipFill>
        <p:spPr bwMode="auto">
          <a:xfrm rot="1320000">
            <a:off x="6388581" y="5783083"/>
            <a:ext cx="1467720" cy="830236"/>
          </a:xfrm>
          <a:prstGeom prst="rect">
            <a:avLst/>
          </a:prstGeom>
          <a:noFill/>
        </p:spPr>
      </p:pic>
      <p:pic>
        <p:nvPicPr>
          <p:cNvPr id="76824" name="Picture 24" descr="http://www.hcs.harvard.edu/~hsp/images/issue15/149_Emoticons/02_cool_emoticon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72132" y="5500702"/>
            <a:ext cx="868813" cy="864000"/>
          </a:xfrm>
          <a:prstGeom prst="rect">
            <a:avLst/>
          </a:prstGeom>
          <a:noFill/>
        </p:spPr>
      </p:pic>
      <p:pic>
        <p:nvPicPr>
          <p:cNvPr id="18" name="Picture 22" descr="http://www.iconarchive.com/icons/icontexto/emoticons/256/icontexto-emoticons-08-icon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857752" y="5786454"/>
            <a:ext cx="864000" cy="864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cover dir="u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http://www.lodossgame.it/wp-content/uploads/2010/11/xbox-logo-3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429132"/>
            <a:ext cx="2205703" cy="2052000"/>
          </a:xfrm>
          <a:prstGeom prst="rect">
            <a:avLst/>
          </a:prstGeom>
          <a:noFill/>
        </p:spPr>
      </p:pic>
      <p:pic>
        <p:nvPicPr>
          <p:cNvPr id="1040" name="Picture 16" descr="http://www.totale.it/wp-content/uploads/google_logo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80000">
            <a:off x="4071934" y="1428736"/>
            <a:ext cx="2628900" cy="1619251"/>
          </a:xfrm>
          <a:prstGeom prst="rect">
            <a:avLst/>
          </a:prstGeom>
          <a:noFill/>
        </p:spPr>
      </p:pic>
      <p:pic>
        <p:nvPicPr>
          <p:cNvPr id="1030" name="Picture 6" descr="http://news.tecnozoom.it/img/internet_e_reti_0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0"/>
            <a:ext cx="3257550" cy="3314700"/>
          </a:xfrm>
          <a:prstGeom prst="rect">
            <a:avLst/>
          </a:prstGeom>
          <a:noFill/>
        </p:spPr>
      </p:pic>
      <p:pic>
        <p:nvPicPr>
          <p:cNvPr id="1026" name="Picture 2" descr="http://www.ronmartin.net/blog/wp-content/uploads/2007/11/web-surfin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840000">
            <a:off x="784866" y="357884"/>
            <a:ext cx="3223889" cy="2160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428596" y="357167"/>
            <a:ext cx="7858180" cy="92332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Web Surfing </a:t>
            </a:r>
            <a:endParaRPr lang="it-IT" sz="5400" b="1" cap="none" spc="0" dirty="0" smtClean="0">
              <a:ln w="11430"/>
              <a:solidFill>
                <a:srgbClr val="7A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Video </a:t>
            </a:r>
            <a:r>
              <a:rPr lang="it-IT" sz="5400" b="1" dirty="0" err="1" smtClean="0">
                <a:ln w="11430"/>
                <a:solidFill>
                  <a:srgbClr val="7A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games</a:t>
            </a:r>
            <a:endParaRPr lang="it-IT" sz="5400" b="1" dirty="0" smtClean="0">
              <a:ln w="11430"/>
              <a:solidFill>
                <a:srgbClr val="7A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it-IT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t-IT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http://www.toastedtech.com/wp-content/uploads/2010/10/pes2011_hom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260000">
            <a:off x="5835374" y="3115493"/>
            <a:ext cx="1620000" cy="972000"/>
          </a:xfrm>
          <a:prstGeom prst="rect">
            <a:avLst/>
          </a:prstGeom>
          <a:noFill/>
        </p:spPr>
      </p:pic>
      <p:pic>
        <p:nvPicPr>
          <p:cNvPr id="1042" name="Picture 18" descr="http://www.everyeye.it/public/immagini/19082009/ps3%20logo%20slim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480000">
            <a:off x="214282" y="3786190"/>
            <a:ext cx="3895725" cy="1714500"/>
          </a:xfrm>
          <a:prstGeom prst="rect">
            <a:avLst/>
          </a:prstGeom>
          <a:noFill/>
        </p:spPr>
      </p:pic>
      <p:pic>
        <p:nvPicPr>
          <p:cNvPr id="1046" name="Picture 22" descr="http://www.webisland.net/userimages/nintendo_wii_0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620000">
            <a:off x="5880709" y="4313306"/>
            <a:ext cx="2396365" cy="16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cover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85720" y="142852"/>
            <a:ext cx="86439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solidFill>
                  <a:srgbClr val="7A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Fantasy 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2050" name="Picture 2" descr="http://hpi.altervista.org/immagini/Locandina_Harry_Potter_e_la_Camera_dei_Segr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2009065" cy="2880000"/>
          </a:xfrm>
          <a:prstGeom prst="rect">
            <a:avLst/>
          </a:prstGeom>
          <a:noFill/>
        </p:spPr>
      </p:pic>
      <p:pic>
        <p:nvPicPr>
          <p:cNvPr id="2054" name="Picture 6" descr="http://www.mcfarlanes-figures.com/image-files/lord-of-the-rings-pos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071546"/>
            <a:ext cx="2057170" cy="2880000"/>
          </a:xfrm>
          <a:prstGeom prst="rect">
            <a:avLst/>
          </a:prstGeom>
          <a:noFill/>
        </p:spPr>
      </p:pic>
      <p:pic>
        <p:nvPicPr>
          <p:cNvPr id="2056" name="Picture 8" descr="http://www.cinemadelsilenzio.it/images/film/poster/4378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071546"/>
            <a:ext cx="2009065" cy="2880000"/>
          </a:xfrm>
          <a:prstGeom prst="rect">
            <a:avLst/>
          </a:prstGeom>
          <a:noFill/>
        </p:spPr>
      </p:pic>
      <p:pic>
        <p:nvPicPr>
          <p:cNvPr id="2058" name="Picture 10" descr="http://ps3maven.com/wp-content/uploads/2010/02/Final-Fantasy-Game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3643314"/>
            <a:ext cx="2160004" cy="2520000"/>
          </a:xfrm>
          <a:prstGeom prst="rect">
            <a:avLst/>
          </a:prstGeom>
          <a:noFill/>
        </p:spPr>
      </p:pic>
      <p:pic>
        <p:nvPicPr>
          <p:cNvPr id="2060" name="Picture 12" descr="http://www.data4u.ch/packshot/PS3/UBD03858916/pack/UBD03858916-g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3714752"/>
            <a:ext cx="2155335" cy="2520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6000">
    <p:split dir="in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2844" y="285728"/>
            <a:ext cx="8858312" cy="57861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5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also</a:t>
            </a:r>
            <a:r>
              <a:rPr lang="it-IT" sz="5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spend</a:t>
            </a:r>
            <a:r>
              <a:rPr lang="it-IT" sz="5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their</a:t>
            </a:r>
            <a:r>
              <a:rPr lang="it-IT" sz="5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time</a:t>
            </a:r>
            <a:endParaRPr lang="it-IT" sz="5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it-IT" sz="4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walking</a:t>
            </a:r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eeping</a:t>
            </a:r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fit</a:t>
            </a:r>
            <a:endParaRPr lang="it-IT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meeting 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friends</a:t>
            </a:r>
            <a:endParaRPr lang="it-IT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oing</a:t>
            </a:r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voluntary</a:t>
            </a:r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work </a:t>
            </a:r>
          </a:p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 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anything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</a:t>
            </a:r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it-IT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like</a:t>
            </a:r>
            <a:endParaRPr lang="it-IT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6000">
    <p:zo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10602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571480"/>
            <a:ext cx="7896112" cy="5922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ttangolo 3"/>
          <p:cNvSpPr/>
          <p:nvPr/>
        </p:nvSpPr>
        <p:spPr>
          <a:xfrm rot="20550772">
            <a:off x="666103" y="573158"/>
            <a:ext cx="16850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IV </a:t>
            </a:r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8000">
    <p:zo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857364"/>
            <a:ext cx="88953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 the collaboration of IV O </a:t>
            </a:r>
            <a:b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 regarding the section “</a:t>
            </a:r>
            <a:r>
              <a:rPr lang="it-IT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</a:t>
            </a:r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toys</a:t>
            </a:r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</a:t>
            </a:r>
            <a:endParaRPr lang="it-IT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alassia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8293</TotalTime>
  <Words>2446</Words>
  <Application>Microsoft Office PowerPoint</Application>
  <PresentationFormat>Presentazione su schermo (4:3)</PresentationFormat>
  <Paragraphs>325</Paragraphs>
  <Slides>69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69</vt:i4>
      </vt:variant>
    </vt:vector>
  </HeadingPairs>
  <TitlesOfParts>
    <vt:vector size="70" baseType="lpstr">
      <vt:lpstr>Tema di Office</vt:lpstr>
      <vt:lpstr>PASTIMES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</vt:vector>
  </TitlesOfParts>
  <Company>Administrator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Administrator</dc:creator>
  <cp:lastModifiedBy>Administrator</cp:lastModifiedBy>
  <cp:revision>691</cp:revision>
  <dcterms:created xsi:type="dcterms:W3CDTF">2011-01-11T17:56:02Z</dcterms:created>
  <dcterms:modified xsi:type="dcterms:W3CDTF">2011-02-12T14:37:37Z</dcterms:modified>
</cp:coreProperties>
</file>