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261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5" d="100"/>
          <a:sy n="85" d="100"/>
        </p:scale>
        <p:origin x="-71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Tito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smtClean="0"/>
              <a:t>Fare clic per modificare lo stile del titolo</a:t>
            </a:r>
            <a:endParaRPr kumimoji="0" lang="en-US"/>
          </a:p>
        </p:txBody>
      </p:sp>
      <p:cxnSp>
        <p:nvCxnSpPr>
          <p:cNvPr id="8" name="Connettore 1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16" name="Segnaposto numero diapositiva 15"/>
          <p:cNvSpPr>
            <a:spLocks noGrp="1"/>
          </p:cNvSpPr>
          <p:nvPr>
            <p:ph type="sldNum" sz="quarter" idx="11"/>
          </p:nvPr>
        </p:nvSpPr>
        <p:spPr/>
        <p:txBody>
          <a:bodyPr/>
          <a:lstStyle/>
          <a:p>
            <a:fld id="{6C5CD3D1-24A9-4A0F-A66A-D9325AC8A2F7}" type="slidenum">
              <a:rPr lang="it-IT" smtClean="0"/>
              <a:pPr/>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4" name="Segnaposto data 13"/>
          <p:cNvSpPr>
            <a:spLocks noGrp="1"/>
          </p:cNvSpPr>
          <p:nvPr>
            <p:ph type="dt" sz="half" idx="14"/>
          </p:nvPr>
        </p:nvSpPr>
        <p:spPr/>
        <p:txBody>
          <a:bodyPr/>
          <a:lstStyle/>
          <a:p>
            <a:fld id="{B8223CB3-F56A-453A-BC13-C557F84F2E7D}" type="datetimeFigureOut">
              <a:rPr lang="it-IT" smtClean="0"/>
              <a:pPr/>
              <a:t>12/02/2011</a:t>
            </a:fld>
            <a:endParaRPr lang="it-IT"/>
          </a:p>
        </p:txBody>
      </p:sp>
      <p:sp>
        <p:nvSpPr>
          <p:cNvPr id="15" name="Segnaposto numero diapositiva 14"/>
          <p:cNvSpPr>
            <a:spLocks noGrp="1"/>
          </p:cNvSpPr>
          <p:nvPr>
            <p:ph type="sldNum" sz="quarter" idx="15"/>
          </p:nvPr>
        </p:nvSpPr>
        <p:spPr/>
        <p:txBody>
          <a:bodyPr/>
          <a:lstStyle>
            <a:lvl1pPr algn="ctr">
              <a:defRPr/>
            </a:lvl1pPr>
          </a:lstStyle>
          <a:p>
            <a:fld id="{6C5CD3D1-24A9-4A0F-A66A-D9325AC8A2F7}" type="slidenum">
              <a:rPr lang="it-IT" smtClean="0"/>
              <a:pPr/>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C5CD3D1-24A9-4A0F-A66A-D9325AC8A2F7}" type="slidenum">
              <a:rPr lang="it-IT" smtClean="0"/>
              <a:pPr/>
              <a:t>‹N›</a:t>
            </a:fld>
            <a:endParaRPr lang="it-IT"/>
          </a:p>
        </p:txBody>
      </p: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cxnSp>
        <p:nvCxnSpPr>
          <p:cNvPr id="7" name="Connettore 1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C5CD3D1-24A9-4A0F-A66A-D9325AC8A2F7}"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11" name="Segnaposto contenuto 10"/>
          <p:cNvSpPr>
            <a:spLocks noGrp="1"/>
          </p:cNvSpPr>
          <p:nvPr>
            <p:ph sz="half" idx="1"/>
          </p:nvPr>
        </p:nvSpPr>
        <p:spPr>
          <a:xfrm>
            <a:off x="457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6C5CD3D1-24A9-4A0F-A66A-D9325AC8A2F7}" type="slidenum">
              <a:rPr lang="it-IT" smtClean="0"/>
              <a:pPr/>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4" name="Segnaposto contenuto 33"/>
          <p:cNvSpPr>
            <a:spLocks noGrp="1"/>
          </p:cNvSpPr>
          <p:nvPr>
            <p:ph sz="quarter" idx="4"/>
          </p:nvPr>
        </p:nvSpPr>
        <p:spPr>
          <a:xfrm>
            <a:off x="4649788"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 name="Titolo 1"/>
          <p:cNvSpPr>
            <a:spLocks noGrp="1"/>
          </p:cNvSpPr>
          <p:nvPr>
            <p:ph type="title"/>
          </p:nvPr>
        </p:nvSpPr>
        <p:spPr>
          <a:xfrm>
            <a:off x="457200" y="155448"/>
            <a:ext cx="8229600" cy="1143000"/>
          </a:xfrm>
        </p:spPr>
        <p:txBody>
          <a:bodyPr anchor="b" anchorCtr="0"/>
          <a:lstStyle>
            <a:lvl1pPr>
              <a:defRPr/>
            </a:lvl1pPr>
          </a:lstStyle>
          <a:p>
            <a:r>
              <a:rPr kumimoji="0" lang="it-IT" smtClean="0"/>
              <a:t>Fare clic per modificare lo stile del titolo</a:t>
            </a:r>
            <a:endParaRPr kumimoji="0"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cxnSp>
        <p:nvCxnSpPr>
          <p:cNvPr id="10" name="Connettore 1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C5CD3D1-24A9-4A0F-A66A-D9325AC8A2F7}"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C5CD3D1-24A9-4A0F-A66A-D9325AC8A2F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 name="Segnaposto tes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8" name="Segnaposto data 7"/>
          <p:cNvSpPr>
            <a:spLocks noGrp="1"/>
          </p:cNvSpPr>
          <p:nvPr>
            <p:ph type="dt" sz="half" idx="14"/>
          </p:nvPr>
        </p:nvSpPr>
        <p:spPr/>
        <p:txBody>
          <a:bodyPr/>
          <a:lstStyle/>
          <a:p>
            <a:fld id="{B8223CB3-F56A-453A-BC13-C557F84F2E7D}" type="datetimeFigureOut">
              <a:rPr lang="it-IT" smtClean="0"/>
              <a:pPr/>
              <a:t>12/02/2011</a:t>
            </a:fld>
            <a:endParaRPr lang="it-IT"/>
          </a:p>
        </p:txBody>
      </p:sp>
      <p:sp>
        <p:nvSpPr>
          <p:cNvPr id="9" name="Segnaposto numero diapositiva 8"/>
          <p:cNvSpPr>
            <a:spLocks noGrp="1"/>
          </p:cNvSpPr>
          <p:nvPr>
            <p:ph type="sldNum" sz="quarter" idx="15"/>
          </p:nvPr>
        </p:nvSpPr>
        <p:spPr/>
        <p:txBody>
          <a:bodyPr/>
          <a:lstStyle/>
          <a:p>
            <a:fld id="{6C5CD3D1-24A9-4A0F-A66A-D9325AC8A2F7}" type="slidenum">
              <a:rPr lang="it-IT" smtClean="0"/>
              <a:pPr/>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smtClean="0"/>
              <a:t>Fare clic sull'icona per inserire un'immagine</a:t>
            </a:r>
            <a:endParaRPr kumimoji="0" lang="en-US"/>
          </a:p>
        </p:txBody>
      </p:sp>
      <p:sp>
        <p:nvSpPr>
          <p:cNvPr id="4" name="Segnaposto tes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9" name="Segnaposto numero diapositiva 8"/>
          <p:cNvSpPr>
            <a:spLocks noGrp="1"/>
          </p:cNvSpPr>
          <p:nvPr>
            <p:ph type="sldNum" sz="quarter" idx="11"/>
          </p:nvPr>
        </p:nvSpPr>
        <p:spPr/>
        <p:txBody>
          <a:bodyPr/>
          <a:lstStyle/>
          <a:p>
            <a:fld id="{6C5CD3D1-24A9-4A0F-A66A-D9325AC8A2F7}" type="slidenum">
              <a:rPr lang="it-IT" smtClean="0"/>
              <a:pPr/>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C5CD3D1-24A9-4A0F-A66A-D9325AC8A2F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8223CB3-F56A-453A-BC13-C557F84F2E7D}" type="datetimeFigureOut">
              <a:rPr lang="it-IT" smtClean="0"/>
              <a:pPr/>
              <a:t>12/02/2011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C5CD3D1-24A9-4A0F-A66A-D9325AC8A2F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8223CB3-F56A-453A-BC13-C557F84F2E7D}" type="datetimeFigureOut">
              <a:rPr lang="it-IT" smtClean="0"/>
              <a:pPr/>
              <a:t>12/02/2011</a:t>
            </a:fld>
            <a:endParaRPr lang="it-IT"/>
          </a:p>
        </p:txBody>
      </p:sp>
      <p:sp>
        <p:nvSpPr>
          <p:cNvPr id="10" name="Segnaposto piè di pagina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6C5CD3D1-24A9-4A0F-A66A-D9325AC8A2F7}" type="slidenum">
              <a:rPr lang="it-IT" smtClean="0"/>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it-IT" smtClean="0"/>
              <a:t>Fare clic per modificare lo stile del titolo</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audio" Target="file:///C:\Users\Administrator\Desktop\Marranzano.mp3" TargetMode="External"/><Relationship Id="rId5" Type="http://schemas.openxmlformats.org/officeDocument/2006/relationships/image" Target="../media/image5.pn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642910" y="928670"/>
            <a:ext cx="7643866" cy="517064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6000" b="1" i="1" spc="50" dirty="0" err="1" smtClean="0">
                <a:ln w="11430"/>
                <a:solidFill>
                  <a:srgbClr val="7D2615"/>
                </a:solidFill>
                <a:effectLst>
                  <a:outerShdw blurRad="76200" dist="50800" dir="5400000" algn="tl" rotWithShape="0">
                    <a:srgbClr val="000000">
                      <a:alpha val="65000"/>
                    </a:srgbClr>
                  </a:outerShdw>
                </a:effectLst>
                <a:latin typeface="+mj-lt"/>
              </a:rPr>
              <a:t>Two</a:t>
            </a:r>
            <a:r>
              <a:rPr lang="it-IT" sz="6000" b="1" i="1" spc="50" dirty="0" smtClean="0">
                <a:ln w="11430"/>
                <a:solidFill>
                  <a:srgbClr val="7D2615"/>
                </a:solidFill>
                <a:effectLst>
                  <a:outerShdw blurRad="76200" dist="50800" dir="5400000" algn="tl" rotWithShape="0">
                    <a:srgbClr val="000000">
                      <a:alpha val="65000"/>
                    </a:srgbClr>
                  </a:outerShdw>
                </a:effectLst>
                <a:latin typeface="+mj-lt"/>
              </a:rPr>
              <a:t> </a:t>
            </a:r>
            <a:r>
              <a:rPr lang="it-IT" sz="6000" b="1" i="1" spc="50" dirty="0" err="1" smtClean="0">
                <a:ln w="11430"/>
                <a:solidFill>
                  <a:srgbClr val="7D2615"/>
                </a:solidFill>
                <a:effectLst>
                  <a:outerShdw blurRad="76200" dist="50800" dir="5400000" algn="tl" rotWithShape="0">
                    <a:srgbClr val="000000">
                      <a:alpha val="65000"/>
                    </a:srgbClr>
                  </a:outerShdw>
                </a:effectLst>
                <a:latin typeface="+mj-lt"/>
              </a:rPr>
              <a:t>old</a:t>
            </a:r>
            <a:r>
              <a:rPr lang="it-IT" sz="6000" b="1" i="1" spc="50" dirty="0" smtClean="0">
                <a:ln w="11430"/>
                <a:solidFill>
                  <a:srgbClr val="7D2615"/>
                </a:solidFill>
                <a:effectLst>
                  <a:outerShdw blurRad="76200" dist="50800" dir="5400000" algn="tl" rotWithShape="0">
                    <a:srgbClr val="000000">
                      <a:alpha val="65000"/>
                    </a:srgbClr>
                  </a:outerShdw>
                </a:effectLst>
                <a:latin typeface="+mj-lt"/>
              </a:rPr>
              <a:t> </a:t>
            </a:r>
            <a:r>
              <a:rPr lang="it-IT" sz="6000" b="1" i="1" spc="50" dirty="0" err="1" smtClean="0">
                <a:ln w="11430"/>
                <a:solidFill>
                  <a:srgbClr val="7D2615"/>
                </a:solidFill>
                <a:effectLst>
                  <a:outerShdw blurRad="76200" dist="50800" dir="5400000" algn="tl" rotWithShape="0">
                    <a:srgbClr val="000000">
                      <a:alpha val="65000"/>
                    </a:srgbClr>
                  </a:outerShdw>
                </a:effectLst>
                <a:latin typeface="+mj-lt"/>
              </a:rPr>
              <a:t>pastimes</a:t>
            </a:r>
            <a:endParaRPr lang="it-IT" sz="6000" b="1" i="1" spc="50" dirty="0" smtClean="0">
              <a:ln w="11430"/>
              <a:solidFill>
                <a:srgbClr val="7D2615"/>
              </a:solidFill>
              <a:effectLst>
                <a:outerShdw blurRad="76200" dist="50800" dir="5400000" algn="tl" rotWithShape="0">
                  <a:srgbClr val="000000">
                    <a:alpha val="65000"/>
                  </a:srgbClr>
                </a:outerShdw>
              </a:effectLst>
              <a:latin typeface="+mj-lt"/>
            </a:endParaRPr>
          </a:p>
          <a:p>
            <a:pPr algn="ctr"/>
            <a:endParaRPr lang="it-IT" sz="5400" b="1" i="1" spc="50" dirty="0" smtClean="0">
              <a:ln w="11430"/>
              <a:solidFill>
                <a:srgbClr val="7D2615"/>
              </a:solidFill>
              <a:effectLst>
                <a:outerShdw blurRad="76200" dist="50800" dir="5400000" algn="tl" rotWithShape="0">
                  <a:srgbClr val="000000">
                    <a:alpha val="65000"/>
                  </a:srgbClr>
                </a:outerShdw>
              </a:effectLst>
              <a:latin typeface="+mj-lt"/>
            </a:endParaRPr>
          </a:p>
          <a:p>
            <a:r>
              <a:rPr lang="it-IT" sz="5400" b="1" i="1" spc="50" dirty="0" smtClean="0">
                <a:ln w="11430"/>
                <a:solidFill>
                  <a:srgbClr val="7D2615"/>
                </a:solidFill>
                <a:effectLst>
                  <a:outerShdw blurRad="76200" dist="50800" dir="5400000" algn="tl" rotWithShape="0">
                    <a:srgbClr val="000000">
                      <a:alpha val="65000"/>
                    </a:srgbClr>
                  </a:outerShdw>
                </a:effectLst>
                <a:latin typeface="+mj-lt"/>
              </a:rPr>
              <a:t>“U </a:t>
            </a:r>
            <a:r>
              <a:rPr lang="it-IT" sz="5400" b="1" i="1" spc="50" dirty="0" err="1" smtClean="0">
                <a:ln w="11430"/>
                <a:solidFill>
                  <a:srgbClr val="7D2615"/>
                </a:solidFill>
                <a:effectLst>
                  <a:outerShdw blurRad="76200" dist="50800" dir="5400000" algn="tl" rotWithShape="0">
                    <a:srgbClr val="000000">
                      <a:alpha val="65000"/>
                    </a:srgbClr>
                  </a:outerShdw>
                </a:effectLst>
                <a:latin typeface="+mj-lt"/>
              </a:rPr>
              <a:t>marranzanu</a:t>
            </a:r>
            <a:r>
              <a:rPr lang="it-IT" sz="5400" b="1" i="1" spc="50" dirty="0" smtClean="0">
                <a:ln w="11430"/>
                <a:solidFill>
                  <a:srgbClr val="7D2615"/>
                </a:solidFill>
                <a:effectLst>
                  <a:outerShdw blurRad="76200" dist="50800" dir="5400000" algn="tl" rotWithShape="0">
                    <a:srgbClr val="000000">
                      <a:alpha val="65000"/>
                    </a:srgbClr>
                  </a:outerShdw>
                </a:effectLst>
                <a:latin typeface="+mj-lt"/>
              </a:rPr>
              <a:t>”</a:t>
            </a:r>
          </a:p>
          <a:p>
            <a:pPr algn="ctr"/>
            <a:endParaRPr lang="it-IT" sz="5400" b="1" i="1" spc="50" dirty="0">
              <a:ln w="11430"/>
              <a:solidFill>
                <a:srgbClr val="7D2615"/>
              </a:solidFill>
              <a:effectLst>
                <a:outerShdw blurRad="76200" dist="50800" dir="5400000" algn="tl" rotWithShape="0">
                  <a:srgbClr val="000000">
                    <a:alpha val="65000"/>
                  </a:srgbClr>
                </a:outerShdw>
              </a:effectLst>
              <a:latin typeface="+mj-lt"/>
            </a:endParaRPr>
          </a:p>
          <a:p>
            <a:pPr algn="r"/>
            <a:r>
              <a:rPr lang="it-IT" sz="5400" b="1" i="1" spc="50" dirty="0" smtClean="0">
                <a:ln w="11430"/>
                <a:solidFill>
                  <a:srgbClr val="7D2615"/>
                </a:solidFill>
                <a:effectLst>
                  <a:outerShdw blurRad="76200" dist="50800" dir="5400000" algn="tl" rotWithShape="0">
                    <a:srgbClr val="000000">
                      <a:alpha val="65000"/>
                    </a:srgbClr>
                  </a:outerShdw>
                </a:effectLst>
                <a:latin typeface="+mj-lt"/>
              </a:rPr>
              <a:t>“A </a:t>
            </a:r>
            <a:r>
              <a:rPr lang="it-IT" sz="5400" b="1" i="1" spc="50" dirty="0" err="1" smtClean="0">
                <a:ln w="11430"/>
                <a:solidFill>
                  <a:srgbClr val="7D2615"/>
                </a:solidFill>
                <a:effectLst>
                  <a:outerShdw blurRad="76200" dist="50800" dir="5400000" algn="tl" rotWithShape="0">
                    <a:srgbClr val="000000">
                      <a:alpha val="65000"/>
                    </a:srgbClr>
                  </a:outerShdw>
                </a:effectLst>
                <a:latin typeface="+mj-lt"/>
              </a:rPr>
              <a:t>strummula</a:t>
            </a:r>
            <a:r>
              <a:rPr lang="it-IT" sz="5400" b="1" i="1" spc="50" dirty="0" smtClean="0">
                <a:ln w="11430"/>
                <a:solidFill>
                  <a:srgbClr val="7D2615"/>
                </a:solidFill>
                <a:effectLst>
                  <a:outerShdw blurRad="76200" dist="50800" dir="5400000" algn="tl" rotWithShape="0">
                    <a:srgbClr val="000000">
                      <a:alpha val="65000"/>
                    </a:srgbClr>
                  </a:outerShdw>
                </a:effectLst>
                <a:latin typeface="+mj-lt"/>
              </a:rPr>
              <a:t>”</a:t>
            </a:r>
          </a:p>
          <a:p>
            <a:pPr algn="ctr"/>
            <a:endParaRPr lang="it-IT" sz="5400" b="1" cap="none" spc="50" dirty="0">
              <a:ln w="11430"/>
              <a:solidFill>
                <a:srgbClr val="7D2615"/>
              </a:solidFill>
              <a:effectLst>
                <a:outerShdw blurRad="76200" dist="50800" dir="5400000" algn="tl" rotWithShape="0">
                  <a:srgbClr val="000000">
                    <a:alpha val="65000"/>
                  </a:srgbClr>
                </a:outerShdw>
              </a:effectLst>
            </a:endParaRPr>
          </a:p>
        </p:txBody>
      </p:sp>
      <p:pic>
        <p:nvPicPr>
          <p:cNvPr id="15363" name="Picture 3"/>
          <p:cNvPicPr>
            <a:picLocks noChangeAspect="1" noChangeArrowheads="1"/>
          </p:cNvPicPr>
          <p:nvPr/>
        </p:nvPicPr>
        <p:blipFill>
          <a:blip r:embed="rId3"/>
          <a:srcRect/>
          <a:stretch>
            <a:fillRect/>
          </a:stretch>
        </p:blipFill>
        <p:spPr bwMode="auto">
          <a:xfrm>
            <a:off x="357158" y="4214818"/>
            <a:ext cx="2335325" cy="1800000"/>
          </a:xfrm>
          <a:prstGeom prst="rect">
            <a:avLst/>
          </a:prstGeom>
          <a:solidFill>
            <a:srgbClr val="FFFFFF"/>
          </a:solidFill>
          <a:ln w="9525">
            <a:noFill/>
            <a:miter lim="800000"/>
            <a:headEnd/>
            <a:tailEnd/>
          </a:ln>
        </p:spPr>
      </p:pic>
      <p:pic>
        <p:nvPicPr>
          <p:cNvPr id="15365" name="Picture 5" descr="http://www.timetos.it/Site/Disegni/Marranzanu/marranzanu.gif"/>
          <p:cNvPicPr>
            <a:picLocks noChangeAspect="1" noChangeArrowheads="1"/>
          </p:cNvPicPr>
          <p:nvPr/>
        </p:nvPicPr>
        <p:blipFill>
          <a:blip r:embed="rId4"/>
          <a:srcRect l="3780" t="7268" r="5669" b="7268"/>
          <a:stretch>
            <a:fillRect/>
          </a:stretch>
        </p:blipFill>
        <p:spPr bwMode="auto">
          <a:xfrm>
            <a:off x="6929454" y="2357430"/>
            <a:ext cx="1725019" cy="1693183"/>
          </a:xfrm>
          <a:prstGeom prst="rect">
            <a:avLst/>
          </a:prstGeom>
          <a:noFill/>
        </p:spPr>
      </p:pic>
      <p:pic>
        <p:nvPicPr>
          <p:cNvPr id="5" name="Marranzano.mp3">
            <a:hlinkClick r:id="" action="ppaction://media"/>
          </p:cNvPr>
          <p:cNvPicPr>
            <a:picLocks noRot="1" noChangeAspect="1"/>
          </p:cNvPicPr>
          <p:nvPr>
            <a:audioFile r:link="rId1"/>
          </p:nvPr>
        </p:nvPicPr>
        <p:blipFill>
          <a:blip r:embed="rId5"/>
          <a:stretch>
            <a:fillRect/>
          </a:stretch>
        </p:blipFill>
        <p:spPr>
          <a:xfrm>
            <a:off x="8501090" y="6072206"/>
            <a:ext cx="304800" cy="304800"/>
          </a:xfrm>
          <a:prstGeom prst="rect">
            <a:avLst/>
          </a:prstGeom>
        </p:spPr>
      </p:pic>
    </p:spTree>
  </p:cSld>
  <p:clrMapOvr>
    <a:masterClrMapping/>
  </p:clrMapOvr>
  <p:transition spd="slow" advTm="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1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Pictures\2011-01-04 pastime\strummula_jpg1_.jpg"/>
          <p:cNvPicPr>
            <a:picLocks noChangeAspect="1" noChangeArrowheads="1"/>
          </p:cNvPicPr>
          <p:nvPr/>
        </p:nvPicPr>
        <p:blipFill>
          <a:blip r:embed="rId2"/>
          <a:srcRect/>
          <a:stretch>
            <a:fillRect/>
          </a:stretch>
        </p:blipFill>
        <p:spPr bwMode="auto">
          <a:xfrm>
            <a:off x="428596" y="1500174"/>
            <a:ext cx="2786400" cy="2160000"/>
          </a:xfrm>
          <a:prstGeom prst="rect">
            <a:avLst/>
          </a:prstGeom>
          <a:noFill/>
        </p:spPr>
      </p:pic>
      <p:sp>
        <p:nvSpPr>
          <p:cNvPr id="3" name="Rettangolo 2"/>
          <p:cNvSpPr/>
          <p:nvPr/>
        </p:nvSpPr>
        <p:spPr>
          <a:xfrm>
            <a:off x="1714480" y="285728"/>
            <a:ext cx="6469482"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“A </a:t>
            </a:r>
            <a:r>
              <a:rPr lang="it-IT" sz="54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strummula</a:t>
            </a:r>
            <a:r>
              <a:rPr lang="it-IT"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a:t>
            </a:r>
            <a:endParaRPr lang="it-IT" sz="54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ndParaRPr>
          </a:p>
        </p:txBody>
      </p:sp>
      <p:sp>
        <p:nvSpPr>
          <p:cNvPr id="2054" name="Rectangle 6"/>
          <p:cNvSpPr>
            <a:spLocks noChangeArrowheads="1"/>
          </p:cNvSpPr>
          <p:nvPr/>
        </p:nvSpPr>
        <p:spPr bwMode="auto">
          <a:xfrm>
            <a:off x="3286116" y="1428736"/>
            <a:ext cx="550072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The most famous Sicilian toy  was the “</a:t>
            </a:r>
            <a:r>
              <a:rPr kumimoji="0" lang="en-GB" sz="2000" b="1" i="1" u="none" strike="noStrike" cap="none" normalizeH="0" baseline="0" dirty="0" err="1" smtClean="0">
                <a:ln>
                  <a:noFill/>
                </a:ln>
                <a:solidFill>
                  <a:schemeClr val="accent6">
                    <a:lumMod val="50000"/>
                  </a:schemeClr>
                </a:solidFill>
                <a:effectLst/>
                <a:latin typeface="+mj-lt"/>
                <a:ea typeface="SimSun" pitchFamily="2" charset="-122"/>
                <a:cs typeface="Arial" pitchFamily="34" charset="0"/>
              </a:rPr>
              <a:t>strummula</a:t>
            </a: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 . The children played with it in autumn. </a:t>
            </a:r>
            <a:endParaRPr kumimoji="0" lang="it-IT" sz="2000" b="1" i="1" u="none" strike="noStrike" cap="none" normalizeH="0" baseline="0" dirty="0" smtClean="0">
              <a:ln>
                <a:noFill/>
              </a:ln>
              <a:solidFill>
                <a:schemeClr val="accent6">
                  <a:lumMod val="50000"/>
                </a:schemeClr>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The game started with the preparation of the arena called “pi strata” it was in  streets where there was no traffic and it was 10 m</a:t>
            </a:r>
            <a:r>
              <a:rPr kumimoji="0" lang="en-GB" sz="2000" b="1" i="1" u="none" strike="noStrike" cap="none" normalizeH="0" baseline="30000" dirty="0" smtClean="0">
                <a:ln>
                  <a:noFill/>
                </a:ln>
                <a:solidFill>
                  <a:schemeClr val="accent6">
                    <a:lumMod val="50000"/>
                  </a:schemeClr>
                </a:solidFill>
                <a:effectLst/>
                <a:latin typeface="+mj-lt"/>
                <a:ea typeface="SimSun" pitchFamily="2" charset="-122"/>
                <a:cs typeface="Arial" pitchFamily="34" charset="0"/>
              </a:rPr>
              <a:t>2</a:t>
            </a: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a:t>
            </a:r>
            <a:endParaRPr kumimoji="0" lang="en-GB" sz="2000" b="1" i="1" u="none" strike="noStrike" cap="none" normalizeH="0" baseline="0" dirty="0" smtClean="0">
              <a:ln>
                <a:noFill/>
              </a:ln>
              <a:solidFill>
                <a:schemeClr val="accent6">
                  <a:lumMod val="50000"/>
                </a:schemeClr>
              </a:solidFill>
              <a:effectLst/>
              <a:latin typeface="+mj-lt"/>
              <a:cs typeface="Arial" pitchFamily="34" charset="0"/>
            </a:endParaRPr>
          </a:p>
        </p:txBody>
      </p:sp>
      <p:sp>
        <p:nvSpPr>
          <p:cNvPr id="8" name="Rettangolo 7"/>
          <p:cNvSpPr/>
          <p:nvPr/>
        </p:nvSpPr>
        <p:spPr>
          <a:xfrm>
            <a:off x="357158" y="4071942"/>
            <a:ext cx="4714908" cy="2246769"/>
          </a:xfrm>
          <a:prstGeom prst="rect">
            <a:avLst/>
          </a:prstGeom>
        </p:spPr>
        <p:txBody>
          <a:bodyPr wrap="square">
            <a:spAutoFit/>
          </a:bodyPr>
          <a:lstStyle/>
          <a:p>
            <a:r>
              <a:rPr lang="en-GB" sz="2000" b="1" i="1" dirty="0">
                <a:solidFill>
                  <a:schemeClr val="accent6">
                    <a:lumMod val="50000"/>
                  </a:schemeClr>
                </a:solidFill>
                <a:latin typeface="+mj-lt"/>
              </a:rPr>
              <a:t>The players decided who played and who had to be a sort of referee who checked for the players to respect the rules of the game, this was the  “</a:t>
            </a:r>
            <a:r>
              <a:rPr lang="en-GB" sz="2000" b="1" i="1" dirty="0" err="1">
                <a:solidFill>
                  <a:schemeClr val="accent6">
                    <a:lumMod val="50000"/>
                  </a:schemeClr>
                </a:solidFill>
                <a:latin typeface="+mj-lt"/>
              </a:rPr>
              <a:t>appuzzatu</a:t>
            </a:r>
            <a:r>
              <a:rPr lang="en-GB" sz="2000" b="1" i="1" dirty="0">
                <a:solidFill>
                  <a:schemeClr val="accent6">
                    <a:lumMod val="50000"/>
                  </a:schemeClr>
                </a:solidFill>
                <a:latin typeface="+mj-lt"/>
              </a:rPr>
              <a:t>”.  </a:t>
            </a:r>
            <a:br>
              <a:rPr lang="en-GB" sz="2000" b="1" i="1" dirty="0">
                <a:solidFill>
                  <a:schemeClr val="accent6">
                    <a:lumMod val="50000"/>
                  </a:schemeClr>
                </a:solidFill>
                <a:latin typeface="+mj-lt"/>
              </a:rPr>
            </a:br>
            <a:endParaRPr lang="it-IT" sz="2000" b="1" i="1" dirty="0">
              <a:solidFill>
                <a:schemeClr val="accent6">
                  <a:lumMod val="50000"/>
                </a:schemeClr>
              </a:solidFill>
              <a:latin typeface="+mj-lt"/>
            </a:endParaRPr>
          </a:p>
        </p:txBody>
      </p:sp>
      <p:pic>
        <p:nvPicPr>
          <p:cNvPr id="11" name="Picture 2" descr="C:\Users\Administrator\Pictures\strummmula.jpg"/>
          <p:cNvPicPr>
            <a:picLocks noChangeAspect="1" noChangeArrowheads="1"/>
          </p:cNvPicPr>
          <p:nvPr/>
        </p:nvPicPr>
        <p:blipFill>
          <a:blip r:embed="rId3"/>
          <a:srcRect/>
          <a:stretch>
            <a:fillRect/>
          </a:stretch>
        </p:blipFill>
        <p:spPr bwMode="auto">
          <a:xfrm>
            <a:off x="5143504" y="3714752"/>
            <a:ext cx="3664989" cy="2664000"/>
          </a:xfrm>
          <a:prstGeom prst="rect">
            <a:avLst/>
          </a:prstGeom>
          <a:noFill/>
        </p:spPr>
      </p:pic>
      <p:pic>
        <p:nvPicPr>
          <p:cNvPr id="12" name="Picture 3" descr="C:\Users\Administrator\Pictures\strummula_paim.jpg"/>
          <p:cNvPicPr>
            <a:picLocks noChangeAspect="1" noChangeArrowheads="1"/>
          </p:cNvPicPr>
          <p:nvPr/>
        </p:nvPicPr>
        <p:blipFill>
          <a:blip r:embed="rId4"/>
          <a:srcRect/>
          <a:stretch>
            <a:fillRect/>
          </a:stretch>
        </p:blipFill>
        <p:spPr bwMode="auto">
          <a:xfrm>
            <a:off x="4214810" y="4857760"/>
            <a:ext cx="1428575" cy="1800000"/>
          </a:xfrm>
          <a:prstGeom prst="rect">
            <a:avLst/>
          </a:prstGeom>
          <a:noFill/>
        </p:spPr>
      </p:pic>
    </p:spTree>
  </p:cSld>
  <p:clrMapOvr>
    <a:masterClrMapping/>
  </p:clrMapOvr>
  <p:transition spd="slow" advTm="12000">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duotone>
              <a:prstClr val="black"/>
              <a:srgbClr val="D9C3A5">
                <a:tint val="50000"/>
                <a:satMod val="180000"/>
              </a:srgbClr>
            </a:duotone>
            <a:lum bright="21000" contrast="6000"/>
          </a:blip>
          <a:srcRect/>
          <a:stretch>
            <a:fillRect/>
          </a:stretch>
        </p:blipFill>
        <p:spPr bwMode="auto">
          <a:xfrm>
            <a:off x="4143372" y="3643314"/>
            <a:ext cx="4306526" cy="2880000"/>
          </a:xfrm>
          <a:prstGeom prst="rect">
            <a:avLst/>
          </a:prstGeom>
          <a:noFill/>
          <a:ln w="9525">
            <a:noFill/>
            <a:miter lim="800000"/>
            <a:headEnd/>
            <a:tailEnd/>
          </a:ln>
          <a:effectLst/>
        </p:spPr>
      </p:pic>
      <p:sp>
        <p:nvSpPr>
          <p:cNvPr id="7" name="Rettangolo 6"/>
          <p:cNvSpPr/>
          <p:nvPr/>
        </p:nvSpPr>
        <p:spPr>
          <a:xfrm>
            <a:off x="428596" y="357166"/>
            <a:ext cx="8286808" cy="2246769"/>
          </a:xfrm>
          <a:prstGeom prst="rect">
            <a:avLst/>
          </a:prstGeom>
        </p:spPr>
        <p:txBody>
          <a:bodyPr wrap="square">
            <a:spAutoFit/>
          </a:bodyPr>
          <a:lstStyle/>
          <a:p>
            <a:pPr lvl="0" fontAlgn="base">
              <a:spcBef>
                <a:spcPct val="0"/>
              </a:spcBef>
              <a:spcAft>
                <a:spcPct val="0"/>
              </a:spcAft>
            </a:pP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The “</a:t>
            </a:r>
            <a:r>
              <a:rPr kumimoji="0" lang="en-GB" sz="2000" b="1" i="1" u="none" strike="noStrike" cap="none" normalizeH="0" baseline="0" dirty="0" err="1" smtClean="0">
                <a:ln>
                  <a:noFill/>
                </a:ln>
                <a:solidFill>
                  <a:schemeClr val="accent6">
                    <a:lumMod val="50000"/>
                  </a:schemeClr>
                </a:solidFill>
                <a:effectLst/>
                <a:latin typeface="+mj-lt"/>
                <a:ea typeface="SimSun" pitchFamily="2" charset="-122"/>
                <a:cs typeface="Arial" pitchFamily="34" charset="0"/>
              </a:rPr>
              <a:t>appuzzatu</a:t>
            </a: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 put his spinning top in a hole. The first player had to hit the spinning top in the hole. </a:t>
            </a:r>
          </a:p>
          <a:p>
            <a:pPr lvl="0" fontAlgn="base">
              <a:spcBef>
                <a:spcPct val="0"/>
              </a:spcBef>
              <a:spcAft>
                <a:spcPct val="0"/>
              </a:spcAft>
            </a:pP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The player won when his spinning top stopped near the “</a:t>
            </a:r>
            <a:r>
              <a:rPr kumimoji="0" lang="en-GB" sz="2000" b="1" i="1" u="none" strike="noStrike" cap="none" normalizeH="0" baseline="0" dirty="0" err="1" smtClean="0">
                <a:ln>
                  <a:noFill/>
                </a:ln>
                <a:solidFill>
                  <a:schemeClr val="accent6">
                    <a:lumMod val="50000"/>
                  </a:schemeClr>
                </a:solidFill>
                <a:effectLst/>
                <a:latin typeface="+mj-lt"/>
                <a:ea typeface="SimSun" pitchFamily="2" charset="-122"/>
                <a:cs typeface="Arial" pitchFamily="34" charset="0"/>
              </a:rPr>
              <a:t>appuzzata</a:t>
            </a: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 then the other players did the same. </a:t>
            </a:r>
          </a:p>
          <a:p>
            <a:pPr lvl="0" fontAlgn="base">
              <a:spcBef>
                <a:spcPct val="0"/>
              </a:spcBef>
              <a:spcAft>
                <a:spcPct val="0"/>
              </a:spcAft>
            </a:pP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When all players had done that for ten turns the game ended. The player who had played worst then exchanged his place with the “</a:t>
            </a:r>
            <a:r>
              <a:rPr kumimoji="0" lang="en-GB" sz="2000" b="1" i="1" u="none" strike="noStrike" cap="none" normalizeH="0" baseline="0" dirty="0" err="1" smtClean="0">
                <a:ln>
                  <a:noFill/>
                </a:ln>
                <a:solidFill>
                  <a:schemeClr val="accent6">
                    <a:lumMod val="50000"/>
                  </a:schemeClr>
                </a:solidFill>
                <a:effectLst/>
                <a:latin typeface="+mj-lt"/>
                <a:ea typeface="SimSun" pitchFamily="2" charset="-122"/>
                <a:cs typeface="Arial" pitchFamily="34" charset="0"/>
              </a:rPr>
              <a:t>appuzzatu</a:t>
            </a:r>
            <a:r>
              <a:rPr kumimoji="0" lang="en-GB" sz="2000" b="1" i="1" u="none" strike="noStrike" cap="none" normalizeH="0" baseline="0" dirty="0" smtClean="0">
                <a:ln>
                  <a:noFill/>
                </a:ln>
                <a:solidFill>
                  <a:schemeClr val="accent6">
                    <a:lumMod val="50000"/>
                  </a:schemeClr>
                </a:solidFill>
                <a:effectLst/>
                <a:latin typeface="+mj-lt"/>
                <a:ea typeface="SimSun" pitchFamily="2" charset="-122"/>
                <a:cs typeface="Arial" pitchFamily="34" charset="0"/>
              </a:rPr>
              <a:t>”.</a:t>
            </a:r>
            <a:endParaRPr kumimoji="0" lang="en-GB" sz="2000" b="1" i="1" u="none" strike="noStrike" cap="none" normalizeH="0" baseline="0" dirty="0" smtClean="0">
              <a:ln>
                <a:noFill/>
              </a:ln>
              <a:solidFill>
                <a:schemeClr val="accent6">
                  <a:lumMod val="50000"/>
                </a:schemeClr>
              </a:solidFill>
              <a:effectLst/>
              <a:latin typeface="+mj-lt"/>
              <a:cs typeface="Arial" pitchFamily="34" charset="0"/>
            </a:endParaRPr>
          </a:p>
        </p:txBody>
      </p:sp>
      <p:pic>
        <p:nvPicPr>
          <p:cNvPr id="1031" name="Picture 7" descr="http://farm5.static.flickr.com/4065/4663244860_906f1978c2.jpg"/>
          <p:cNvPicPr>
            <a:picLocks noChangeAspect="1" noChangeArrowheads="1"/>
          </p:cNvPicPr>
          <p:nvPr/>
        </p:nvPicPr>
        <p:blipFill>
          <a:blip r:embed="rId3"/>
          <a:srcRect l="20079"/>
          <a:stretch>
            <a:fillRect/>
          </a:stretch>
        </p:blipFill>
        <p:spPr bwMode="auto">
          <a:xfrm>
            <a:off x="1142976" y="2643182"/>
            <a:ext cx="3806200" cy="3171826"/>
          </a:xfrm>
          <a:prstGeom prst="rect">
            <a:avLst/>
          </a:prstGeom>
          <a:noFill/>
        </p:spPr>
      </p:pic>
    </p:spTree>
  </p:cSld>
  <p:clrMapOvr>
    <a:masterClrMapping/>
  </p:clrMapOvr>
  <p:transition spd="slow" advTm="12000">
    <p:spli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00166" y="357166"/>
            <a:ext cx="6440837"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“U </a:t>
            </a:r>
            <a:r>
              <a:rPr lang="it-IT" sz="5400" b="1" i="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marranzanu</a:t>
            </a:r>
            <a:r>
              <a:rPr lang="it-IT" sz="5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rPr>
              <a:t>”</a:t>
            </a:r>
            <a:endParaRPr lang="it-IT" sz="54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ndParaRPr>
          </a:p>
        </p:txBody>
      </p:sp>
      <p:pic>
        <p:nvPicPr>
          <p:cNvPr id="16386" name="Picture 2" descr="http://4.bp.blogspot.com/_ZG_yI8xieGw/Ri4zPASD5NI/AAAAAAAAB9A/Tq8QFfmNj04/s320/marranzano.png"/>
          <p:cNvPicPr>
            <a:picLocks noChangeAspect="1" noChangeArrowheads="1"/>
          </p:cNvPicPr>
          <p:nvPr/>
        </p:nvPicPr>
        <p:blipFill>
          <a:blip r:embed="rId2"/>
          <a:srcRect/>
          <a:stretch>
            <a:fillRect/>
          </a:stretch>
        </p:blipFill>
        <p:spPr bwMode="auto">
          <a:xfrm>
            <a:off x="285720" y="1428736"/>
            <a:ext cx="2428875" cy="1524001"/>
          </a:xfrm>
          <a:prstGeom prst="rect">
            <a:avLst/>
          </a:prstGeom>
          <a:noFill/>
        </p:spPr>
      </p:pic>
      <p:sp>
        <p:nvSpPr>
          <p:cNvPr id="16389" name="Rectangle 5"/>
          <p:cNvSpPr>
            <a:spLocks noChangeArrowheads="1"/>
          </p:cNvSpPr>
          <p:nvPr/>
        </p:nvSpPr>
        <p:spPr bwMode="auto">
          <a:xfrm>
            <a:off x="2714612" y="1285860"/>
            <a:ext cx="5929354"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One of the traditional pastime activities in  Sicily is playing folkloristic music.</a:t>
            </a:r>
            <a:r>
              <a:rPr kumimoji="0" lang="en-GB" sz="2000" b="1" i="1" u="none" strike="noStrike" cap="none" normalizeH="0" dirty="0" smtClean="0">
                <a:ln>
                  <a:noFill/>
                </a:ln>
                <a:solidFill>
                  <a:schemeClr val="accent6">
                    <a:lumMod val="50000"/>
                  </a:schemeClr>
                </a:solidFill>
                <a:effectLst/>
                <a:latin typeface="+mj-lt"/>
                <a:ea typeface="Times New Roman" pitchFamily="18" charset="0"/>
                <a:cs typeface="Arial" pitchFamily="34" charset="0"/>
              </a:rPr>
              <a:t> </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Traditional Sicilian instruments are “u </a:t>
            </a:r>
            <a:r>
              <a:rPr kumimoji="0" lang="en-GB" sz="2000" b="1" i="1" u="none" strike="noStrike" cap="none" normalizeH="0" baseline="0" dirty="0" err="1" smtClean="0">
                <a:ln>
                  <a:noFill/>
                </a:ln>
                <a:solidFill>
                  <a:schemeClr val="accent6">
                    <a:lumMod val="50000"/>
                  </a:schemeClr>
                </a:solidFill>
                <a:effectLst/>
                <a:latin typeface="+mj-lt"/>
                <a:ea typeface="Times New Roman" pitchFamily="18" charset="0"/>
                <a:cs typeface="Arial" pitchFamily="34" charset="0"/>
              </a:rPr>
              <a:t>fiscalettu</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 (it's a sort of flute),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 u </a:t>
            </a:r>
            <a:r>
              <a:rPr kumimoji="0" lang="en-GB" sz="2000" b="1" i="1" u="none" strike="noStrike" cap="none" normalizeH="0" baseline="0" dirty="0" err="1" smtClean="0">
                <a:ln>
                  <a:noFill/>
                </a:ln>
                <a:solidFill>
                  <a:schemeClr val="accent6">
                    <a:lumMod val="50000"/>
                  </a:schemeClr>
                </a:solidFill>
                <a:effectLst/>
                <a:latin typeface="+mj-lt"/>
                <a:ea typeface="Times New Roman" pitchFamily="18" charset="0"/>
                <a:cs typeface="Arial" pitchFamily="34" charset="0"/>
              </a:rPr>
              <a:t>marranzanu</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 (in English "Jew's Arp"), "u </a:t>
            </a:r>
            <a:r>
              <a:rPr kumimoji="0" lang="en-GB" sz="2000" b="1" i="1" u="none" strike="noStrike" cap="none" normalizeH="0" baseline="0" dirty="0" err="1" smtClean="0">
                <a:ln>
                  <a:noFill/>
                </a:ln>
                <a:solidFill>
                  <a:schemeClr val="accent6">
                    <a:lumMod val="50000"/>
                  </a:schemeClr>
                </a:solidFill>
                <a:effectLst/>
                <a:latin typeface="+mj-lt"/>
                <a:ea typeface="Times New Roman" pitchFamily="18" charset="0"/>
                <a:cs typeface="Arial" pitchFamily="34" charset="0"/>
              </a:rPr>
              <a:t>bummulu</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 (a sort of jar, used for storing food or as musical instrument), “u </a:t>
            </a:r>
            <a:r>
              <a:rPr kumimoji="0" lang="en-GB" sz="2000" b="1" i="1" u="none" strike="noStrike" cap="none" normalizeH="0" baseline="0" dirty="0" err="1" smtClean="0">
                <a:ln>
                  <a:noFill/>
                </a:ln>
                <a:solidFill>
                  <a:schemeClr val="accent6">
                    <a:lumMod val="50000"/>
                  </a:schemeClr>
                </a:solidFill>
                <a:effectLst/>
                <a:latin typeface="+mj-lt"/>
                <a:ea typeface="Times New Roman" pitchFamily="18" charset="0"/>
                <a:cs typeface="Arial" pitchFamily="34" charset="0"/>
              </a:rPr>
              <a:t>mannulinu</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 (a sort of little guitar or ukulele, in English it  is "mandolin") and the "</a:t>
            </a:r>
            <a:r>
              <a:rPr kumimoji="0" lang="en-GB" sz="2000" b="1" i="1" u="none" strike="noStrike" cap="none" normalizeH="0" baseline="0" dirty="0" err="1" smtClean="0">
                <a:ln>
                  <a:noFill/>
                </a:ln>
                <a:solidFill>
                  <a:schemeClr val="accent6">
                    <a:lumMod val="50000"/>
                  </a:schemeClr>
                </a:solidFill>
                <a:effectLst/>
                <a:latin typeface="+mj-lt"/>
                <a:ea typeface="Times New Roman" pitchFamily="18" charset="0"/>
                <a:cs typeface="Arial" pitchFamily="34" charset="0"/>
              </a:rPr>
              <a:t>tammureddu</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a:t>
            </a:r>
            <a:r>
              <a:rPr kumimoji="0" lang="en-GB" sz="2000" b="1" i="1" u="none" strike="noStrike" cap="none" normalizeH="0" dirty="0" smtClean="0">
                <a:ln>
                  <a:noFill/>
                </a:ln>
                <a:solidFill>
                  <a:schemeClr val="accent6">
                    <a:lumMod val="50000"/>
                  </a:schemeClr>
                </a:solidFill>
                <a:effectLst/>
                <a:latin typeface="+mj-lt"/>
                <a:ea typeface="Times New Roman" pitchFamily="18" charset="0"/>
                <a:cs typeface="Arial" pitchFamily="34" charset="0"/>
              </a:rPr>
              <a:t> </a:t>
            </a:r>
            <a: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t>(in English "tambourine"). </a:t>
            </a:r>
            <a:br>
              <a:rPr kumimoji="0" lang="en-GB" sz="2000" b="1" i="1" u="none" strike="noStrike" cap="none" normalizeH="0" baseline="0" dirty="0" smtClean="0">
                <a:ln>
                  <a:noFill/>
                </a:ln>
                <a:solidFill>
                  <a:schemeClr val="accent6">
                    <a:lumMod val="50000"/>
                  </a:schemeClr>
                </a:solidFill>
                <a:effectLst/>
                <a:latin typeface="+mj-lt"/>
                <a:ea typeface="Times New Roman" pitchFamily="18" charset="0"/>
                <a:cs typeface="Arial" pitchFamily="34" charset="0"/>
              </a:rPr>
            </a:br>
            <a:r>
              <a:rPr kumimoji="0" lang="en-GB"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r>
            <a:br>
              <a:rPr kumimoji="0" lang="en-GB" sz="20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6390" name="Picture 6" descr="C:\Users\Administrator\Pictures\Friscalettu.jpg"/>
          <p:cNvPicPr>
            <a:picLocks noChangeAspect="1" noChangeArrowheads="1"/>
          </p:cNvPicPr>
          <p:nvPr/>
        </p:nvPicPr>
        <p:blipFill>
          <a:blip r:embed="rId3"/>
          <a:srcRect/>
          <a:stretch>
            <a:fillRect/>
          </a:stretch>
        </p:blipFill>
        <p:spPr bwMode="auto">
          <a:xfrm>
            <a:off x="2786050" y="5000636"/>
            <a:ext cx="952500" cy="1095375"/>
          </a:xfrm>
          <a:prstGeom prst="rect">
            <a:avLst/>
          </a:prstGeom>
          <a:noFill/>
        </p:spPr>
      </p:pic>
      <p:pic>
        <p:nvPicPr>
          <p:cNvPr id="16391" name="Picture 7" descr="C:\Users\Administrator\Pictures\Quartara.jpg"/>
          <p:cNvPicPr>
            <a:picLocks noChangeAspect="1" noChangeArrowheads="1"/>
          </p:cNvPicPr>
          <p:nvPr/>
        </p:nvPicPr>
        <p:blipFill>
          <a:blip r:embed="rId4"/>
          <a:srcRect/>
          <a:stretch>
            <a:fillRect/>
          </a:stretch>
        </p:blipFill>
        <p:spPr bwMode="auto">
          <a:xfrm>
            <a:off x="1000100" y="3786190"/>
            <a:ext cx="1104900" cy="1876425"/>
          </a:xfrm>
          <a:prstGeom prst="rect">
            <a:avLst/>
          </a:prstGeom>
          <a:noFill/>
        </p:spPr>
      </p:pic>
      <p:pic>
        <p:nvPicPr>
          <p:cNvPr id="16392" name="Picture 8" descr="C:\Users\Administrator\Pictures\Mandolino.jpg"/>
          <p:cNvPicPr>
            <a:picLocks noChangeAspect="1" noChangeArrowheads="1"/>
          </p:cNvPicPr>
          <p:nvPr/>
        </p:nvPicPr>
        <p:blipFill>
          <a:blip r:embed="rId5"/>
          <a:srcRect/>
          <a:stretch>
            <a:fillRect/>
          </a:stretch>
        </p:blipFill>
        <p:spPr bwMode="auto">
          <a:xfrm>
            <a:off x="4357686" y="5000636"/>
            <a:ext cx="1895475" cy="1085850"/>
          </a:xfrm>
          <a:prstGeom prst="rect">
            <a:avLst/>
          </a:prstGeom>
          <a:noFill/>
        </p:spPr>
      </p:pic>
      <p:pic>
        <p:nvPicPr>
          <p:cNvPr id="16393" name="Picture 9" descr="C:\Users\Administrator\Pictures\Tamburello.png"/>
          <p:cNvPicPr>
            <a:picLocks noChangeAspect="1" noChangeArrowheads="1"/>
          </p:cNvPicPr>
          <p:nvPr/>
        </p:nvPicPr>
        <p:blipFill>
          <a:blip r:embed="rId6"/>
          <a:srcRect/>
          <a:stretch>
            <a:fillRect/>
          </a:stretch>
        </p:blipFill>
        <p:spPr bwMode="auto">
          <a:xfrm>
            <a:off x="6715140" y="4572008"/>
            <a:ext cx="1619250" cy="1828800"/>
          </a:xfrm>
          <a:prstGeom prst="rect">
            <a:avLst/>
          </a:prstGeom>
          <a:noFill/>
        </p:spPr>
      </p:pic>
      <p:sp>
        <p:nvSpPr>
          <p:cNvPr id="11" name="Rettangolo 10"/>
          <p:cNvSpPr/>
          <p:nvPr/>
        </p:nvSpPr>
        <p:spPr>
          <a:xfrm>
            <a:off x="571472" y="5715016"/>
            <a:ext cx="1604285" cy="369332"/>
          </a:xfrm>
          <a:prstGeom prst="rect">
            <a:avLst/>
          </a:prstGeom>
        </p:spPr>
        <p:txBody>
          <a:bodyPr wrap="none">
            <a:spAutoFit/>
          </a:bodyPr>
          <a:lstStyle/>
          <a:p>
            <a:r>
              <a:rPr lang="en-GB" b="1" i="1" dirty="0">
                <a:solidFill>
                  <a:schemeClr val="accent6">
                    <a:lumMod val="50000"/>
                  </a:schemeClr>
                </a:solidFill>
                <a:ea typeface="Times New Roman" pitchFamily="18" charset="0"/>
                <a:cs typeface="Arial" pitchFamily="34" charset="0"/>
              </a:rPr>
              <a:t>"u </a:t>
            </a:r>
            <a:r>
              <a:rPr lang="en-GB" b="1" i="1" dirty="0" err="1">
                <a:solidFill>
                  <a:schemeClr val="accent6">
                    <a:lumMod val="50000"/>
                  </a:schemeClr>
                </a:solidFill>
                <a:ea typeface="Times New Roman" pitchFamily="18" charset="0"/>
                <a:cs typeface="Arial" pitchFamily="34" charset="0"/>
              </a:rPr>
              <a:t>bummulu</a:t>
            </a:r>
            <a:r>
              <a:rPr lang="en-GB" b="1" i="1" dirty="0">
                <a:solidFill>
                  <a:schemeClr val="accent6">
                    <a:lumMod val="50000"/>
                  </a:schemeClr>
                </a:solidFill>
                <a:ea typeface="Times New Roman" pitchFamily="18" charset="0"/>
                <a:cs typeface="Arial" pitchFamily="34" charset="0"/>
              </a:rPr>
              <a:t>" </a:t>
            </a:r>
            <a:endParaRPr lang="it-IT" dirty="0"/>
          </a:p>
        </p:txBody>
      </p:sp>
      <p:sp>
        <p:nvSpPr>
          <p:cNvPr id="12" name="Rettangolo 11"/>
          <p:cNvSpPr/>
          <p:nvPr/>
        </p:nvSpPr>
        <p:spPr>
          <a:xfrm>
            <a:off x="785786" y="3000372"/>
            <a:ext cx="248786" cy="369332"/>
          </a:xfrm>
          <a:prstGeom prst="rect">
            <a:avLst/>
          </a:prstGeom>
        </p:spPr>
        <p:txBody>
          <a:bodyPr wrap="none">
            <a:spAutoFit/>
          </a:bodyPr>
          <a:lstStyle/>
          <a:p>
            <a:r>
              <a:rPr lang="en-GB" b="1" i="1" dirty="0" smtClean="0">
                <a:solidFill>
                  <a:schemeClr val="accent6">
                    <a:lumMod val="50000"/>
                  </a:schemeClr>
                </a:solidFill>
                <a:ea typeface="Times New Roman" pitchFamily="18" charset="0"/>
                <a:cs typeface="Arial" pitchFamily="34" charset="0"/>
              </a:rPr>
              <a:t> </a:t>
            </a:r>
            <a:endParaRPr lang="it-IT" dirty="0"/>
          </a:p>
        </p:txBody>
      </p:sp>
      <p:sp>
        <p:nvSpPr>
          <p:cNvPr id="13" name="Rettangolo 12"/>
          <p:cNvSpPr/>
          <p:nvPr/>
        </p:nvSpPr>
        <p:spPr>
          <a:xfrm>
            <a:off x="4500562" y="6143644"/>
            <a:ext cx="1706365" cy="369332"/>
          </a:xfrm>
          <a:prstGeom prst="rect">
            <a:avLst/>
          </a:prstGeom>
        </p:spPr>
        <p:txBody>
          <a:bodyPr wrap="none">
            <a:spAutoFit/>
          </a:bodyPr>
          <a:lstStyle/>
          <a:p>
            <a:r>
              <a:rPr lang="en-GB" b="1" i="1" dirty="0">
                <a:solidFill>
                  <a:schemeClr val="accent6">
                    <a:lumMod val="50000"/>
                  </a:schemeClr>
                </a:solidFill>
                <a:ea typeface="Times New Roman" pitchFamily="18" charset="0"/>
                <a:cs typeface="Arial" pitchFamily="34" charset="0"/>
              </a:rPr>
              <a:t>“u </a:t>
            </a:r>
            <a:r>
              <a:rPr lang="en-GB" b="1" i="1" dirty="0" err="1">
                <a:solidFill>
                  <a:schemeClr val="accent6">
                    <a:lumMod val="50000"/>
                  </a:schemeClr>
                </a:solidFill>
                <a:ea typeface="Times New Roman" pitchFamily="18" charset="0"/>
                <a:cs typeface="Arial" pitchFamily="34" charset="0"/>
              </a:rPr>
              <a:t>mannulinu</a:t>
            </a:r>
            <a:r>
              <a:rPr lang="en-GB" b="1" i="1" dirty="0">
                <a:solidFill>
                  <a:schemeClr val="accent6">
                    <a:lumMod val="50000"/>
                  </a:schemeClr>
                </a:solidFill>
                <a:ea typeface="Times New Roman" pitchFamily="18" charset="0"/>
                <a:cs typeface="Arial" pitchFamily="34" charset="0"/>
              </a:rPr>
              <a:t>” </a:t>
            </a:r>
            <a:endParaRPr lang="it-IT" dirty="0"/>
          </a:p>
        </p:txBody>
      </p:sp>
      <p:sp>
        <p:nvSpPr>
          <p:cNvPr id="14" name="Rettangolo 13"/>
          <p:cNvSpPr/>
          <p:nvPr/>
        </p:nvSpPr>
        <p:spPr>
          <a:xfrm>
            <a:off x="2428860" y="6143644"/>
            <a:ext cx="1595309" cy="369332"/>
          </a:xfrm>
          <a:prstGeom prst="rect">
            <a:avLst/>
          </a:prstGeom>
        </p:spPr>
        <p:txBody>
          <a:bodyPr wrap="none">
            <a:spAutoFit/>
          </a:bodyPr>
          <a:lstStyle/>
          <a:p>
            <a:r>
              <a:rPr lang="en-GB" b="1" i="1" dirty="0">
                <a:solidFill>
                  <a:schemeClr val="accent6">
                    <a:lumMod val="50000"/>
                  </a:schemeClr>
                </a:solidFill>
                <a:ea typeface="Times New Roman" pitchFamily="18" charset="0"/>
                <a:cs typeface="Arial" pitchFamily="34" charset="0"/>
              </a:rPr>
              <a:t>“u </a:t>
            </a:r>
            <a:r>
              <a:rPr lang="en-GB" b="1" i="1" dirty="0" err="1">
                <a:solidFill>
                  <a:schemeClr val="accent6">
                    <a:lumMod val="50000"/>
                  </a:schemeClr>
                </a:solidFill>
                <a:ea typeface="Times New Roman" pitchFamily="18" charset="0"/>
                <a:cs typeface="Arial" pitchFamily="34" charset="0"/>
              </a:rPr>
              <a:t>fiscalettu</a:t>
            </a:r>
            <a:r>
              <a:rPr lang="en-GB" b="1" i="1" dirty="0">
                <a:solidFill>
                  <a:schemeClr val="accent6">
                    <a:lumMod val="50000"/>
                  </a:schemeClr>
                </a:solidFill>
                <a:ea typeface="Times New Roman" pitchFamily="18" charset="0"/>
                <a:cs typeface="Arial" pitchFamily="34" charset="0"/>
              </a:rPr>
              <a:t>" </a:t>
            </a:r>
            <a:endParaRPr lang="it-IT" dirty="0"/>
          </a:p>
        </p:txBody>
      </p:sp>
      <p:sp>
        <p:nvSpPr>
          <p:cNvPr id="15" name="Rettangolo 14"/>
          <p:cNvSpPr/>
          <p:nvPr/>
        </p:nvSpPr>
        <p:spPr>
          <a:xfrm>
            <a:off x="6786578" y="6215082"/>
            <a:ext cx="1699824" cy="369332"/>
          </a:xfrm>
          <a:prstGeom prst="rect">
            <a:avLst/>
          </a:prstGeom>
        </p:spPr>
        <p:txBody>
          <a:bodyPr wrap="none">
            <a:spAutoFit/>
          </a:bodyPr>
          <a:lstStyle/>
          <a:p>
            <a:r>
              <a:rPr lang="en-GB" b="1" i="1" dirty="0">
                <a:solidFill>
                  <a:schemeClr val="accent6">
                    <a:lumMod val="50000"/>
                  </a:schemeClr>
                </a:solidFill>
                <a:ea typeface="Times New Roman" pitchFamily="18" charset="0"/>
                <a:cs typeface="Arial" pitchFamily="34" charset="0"/>
              </a:rPr>
              <a:t>"</a:t>
            </a:r>
            <a:r>
              <a:rPr lang="en-GB" b="1" i="1" dirty="0" err="1" smtClean="0">
                <a:solidFill>
                  <a:schemeClr val="accent6">
                    <a:lumMod val="50000"/>
                  </a:schemeClr>
                </a:solidFill>
                <a:ea typeface="Times New Roman" pitchFamily="18" charset="0"/>
                <a:cs typeface="Arial" pitchFamily="34" charset="0"/>
              </a:rPr>
              <a:t>tammureddu</a:t>
            </a:r>
            <a:r>
              <a:rPr lang="en-GB" b="1" i="1" dirty="0" smtClean="0">
                <a:solidFill>
                  <a:schemeClr val="accent6">
                    <a:lumMod val="50000"/>
                  </a:schemeClr>
                </a:solidFill>
                <a:ea typeface="Times New Roman" pitchFamily="18" charset="0"/>
                <a:cs typeface="Arial" pitchFamily="34" charset="0"/>
              </a:rPr>
              <a:t>”</a:t>
            </a:r>
            <a:endParaRPr lang="it-IT" dirty="0"/>
          </a:p>
        </p:txBody>
      </p:sp>
    </p:spTree>
  </p:cSld>
  <p:clrMapOvr>
    <a:masterClrMapping/>
  </p:clrMapOvr>
  <p:transition spd="slow" advTm="15000">
    <p:cover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85720" y="285728"/>
            <a:ext cx="8572528" cy="4401205"/>
          </a:xfrm>
          <a:prstGeom prst="rect">
            <a:avLst/>
          </a:prstGeom>
        </p:spPr>
        <p:txBody>
          <a:bodyPr wrap="square">
            <a:spAutoFit/>
          </a:bodyPr>
          <a:lstStyle/>
          <a:p>
            <a:r>
              <a:rPr lang="en-GB" sz="2000" dirty="0" smtClean="0">
                <a:solidFill>
                  <a:schemeClr val="accent6">
                    <a:lumMod val="50000"/>
                  </a:schemeClr>
                </a:solidFill>
              </a:rPr>
              <a:t>“</a:t>
            </a:r>
            <a:r>
              <a:rPr lang="en-GB" sz="2000" b="1" i="1" dirty="0" smtClean="0">
                <a:solidFill>
                  <a:schemeClr val="accent6">
                    <a:lumMod val="50000"/>
                  </a:schemeClr>
                </a:solidFill>
                <a:latin typeface="+mj-lt"/>
              </a:rPr>
              <a:t>U </a:t>
            </a:r>
            <a:r>
              <a:rPr lang="en-GB" sz="2000" b="1" i="1" dirty="0" err="1" smtClean="0">
                <a:solidFill>
                  <a:schemeClr val="accent6">
                    <a:lumMod val="50000"/>
                  </a:schemeClr>
                </a:solidFill>
                <a:latin typeface="+mj-lt"/>
              </a:rPr>
              <a:t>marranzanu</a:t>
            </a:r>
            <a:r>
              <a:rPr lang="en-GB" sz="2000" b="1" i="1" dirty="0" smtClean="0">
                <a:solidFill>
                  <a:schemeClr val="accent6">
                    <a:lumMod val="50000"/>
                  </a:schemeClr>
                </a:solidFill>
                <a:latin typeface="+mj-lt"/>
              </a:rPr>
              <a:t>’ is </a:t>
            </a:r>
            <a:r>
              <a:rPr lang="en-GB" sz="2000" b="1" i="1" dirty="0">
                <a:solidFill>
                  <a:schemeClr val="accent6">
                    <a:lumMod val="50000"/>
                  </a:schemeClr>
                </a:solidFill>
                <a:latin typeface="+mj-lt"/>
              </a:rPr>
              <a:t>a </a:t>
            </a:r>
            <a:r>
              <a:rPr lang="en-GB" sz="2000" b="1" i="1" dirty="0" smtClean="0">
                <a:solidFill>
                  <a:schemeClr val="accent6">
                    <a:lumMod val="50000"/>
                  </a:schemeClr>
                </a:solidFill>
                <a:latin typeface="+mj-lt"/>
              </a:rPr>
              <a:t>horseshoe-shaped </a:t>
            </a:r>
          </a:p>
          <a:p>
            <a:r>
              <a:rPr lang="en-GB" sz="2000" b="1" i="1" dirty="0" smtClean="0">
                <a:solidFill>
                  <a:schemeClr val="accent6">
                    <a:lumMod val="50000"/>
                  </a:schemeClr>
                </a:solidFill>
                <a:latin typeface="+mj-lt"/>
              </a:rPr>
              <a:t>idiophone </a:t>
            </a:r>
            <a:r>
              <a:rPr lang="en-GB" sz="2000" b="1" i="1" dirty="0">
                <a:solidFill>
                  <a:schemeClr val="accent6">
                    <a:lumMod val="50000"/>
                  </a:schemeClr>
                </a:solidFill>
                <a:latin typeface="+mj-lt"/>
              </a:rPr>
              <a:t>instrument with a metal stripe </a:t>
            </a:r>
            <a:endParaRPr lang="en-GB" sz="2000" b="1" i="1" dirty="0" smtClean="0">
              <a:solidFill>
                <a:schemeClr val="accent6">
                  <a:lumMod val="50000"/>
                </a:schemeClr>
              </a:solidFill>
              <a:latin typeface="+mj-lt"/>
            </a:endParaRPr>
          </a:p>
          <a:p>
            <a:r>
              <a:rPr lang="en-GB" sz="2000" b="1" i="1" dirty="0" smtClean="0">
                <a:solidFill>
                  <a:schemeClr val="accent6">
                    <a:lumMod val="50000"/>
                  </a:schemeClr>
                </a:solidFill>
                <a:latin typeface="+mj-lt"/>
              </a:rPr>
              <a:t>in </a:t>
            </a:r>
            <a:r>
              <a:rPr lang="en-GB" sz="2000" b="1" i="1" dirty="0">
                <a:solidFill>
                  <a:schemeClr val="accent6">
                    <a:lumMod val="50000"/>
                  </a:schemeClr>
                </a:solidFill>
                <a:latin typeface="+mj-lt"/>
              </a:rPr>
              <a:t>the middle</a:t>
            </a:r>
            <a:r>
              <a:rPr lang="en-GB" sz="2000" b="1" i="1">
                <a:solidFill>
                  <a:schemeClr val="accent6">
                    <a:lumMod val="50000"/>
                  </a:schemeClr>
                </a:solidFill>
                <a:latin typeface="+mj-lt"/>
              </a:rPr>
              <a:t>, </a:t>
            </a:r>
            <a:r>
              <a:rPr lang="en-GB" sz="2000" b="1" i="1" smtClean="0">
                <a:solidFill>
                  <a:schemeClr val="accent6">
                    <a:lumMod val="50000"/>
                  </a:schemeClr>
                </a:solidFill>
                <a:latin typeface="+mj-lt"/>
              </a:rPr>
              <a:t>then </a:t>
            </a:r>
            <a:r>
              <a:rPr lang="en-GB" sz="2000" b="1" i="1" dirty="0" smtClean="0">
                <a:solidFill>
                  <a:schemeClr val="accent6">
                    <a:lumMod val="50000"/>
                  </a:schemeClr>
                </a:solidFill>
                <a:latin typeface="+mj-lt"/>
              </a:rPr>
              <a:t>it plays thanks </a:t>
            </a:r>
            <a:r>
              <a:rPr lang="en-GB" sz="2000" b="1" i="1" dirty="0">
                <a:solidFill>
                  <a:schemeClr val="accent6">
                    <a:lumMod val="50000"/>
                  </a:schemeClr>
                </a:solidFill>
                <a:latin typeface="+mj-lt"/>
              </a:rPr>
              <a:t>to </a:t>
            </a:r>
            <a:endParaRPr lang="en-GB" sz="2000" b="1" i="1" dirty="0" smtClean="0">
              <a:solidFill>
                <a:schemeClr val="accent6">
                  <a:lumMod val="50000"/>
                </a:schemeClr>
              </a:solidFill>
              <a:latin typeface="+mj-lt"/>
            </a:endParaRPr>
          </a:p>
          <a:p>
            <a:r>
              <a:rPr lang="en-GB" sz="2000" b="1" i="1" dirty="0" smtClean="0">
                <a:solidFill>
                  <a:schemeClr val="accent6">
                    <a:lumMod val="50000"/>
                  </a:schemeClr>
                </a:solidFill>
                <a:latin typeface="+mj-lt"/>
              </a:rPr>
              <a:t>the </a:t>
            </a:r>
            <a:r>
              <a:rPr lang="en-GB" sz="2000" b="1" i="1" dirty="0">
                <a:solidFill>
                  <a:schemeClr val="accent6">
                    <a:lumMod val="50000"/>
                  </a:schemeClr>
                </a:solidFill>
                <a:latin typeface="+mj-lt"/>
              </a:rPr>
              <a:t>player's skill, not thanks to </a:t>
            </a:r>
            <a:r>
              <a:rPr lang="en-GB" sz="2000" b="1" i="1" dirty="0" smtClean="0">
                <a:solidFill>
                  <a:schemeClr val="accent6">
                    <a:lumMod val="50000"/>
                  </a:schemeClr>
                </a:solidFill>
                <a:latin typeface="+mj-lt"/>
              </a:rPr>
              <a:t>the </a:t>
            </a:r>
          </a:p>
          <a:p>
            <a:r>
              <a:rPr lang="en-GB" sz="2000" b="1" i="1" dirty="0" smtClean="0">
                <a:solidFill>
                  <a:schemeClr val="accent6">
                    <a:lumMod val="50000"/>
                  </a:schemeClr>
                </a:solidFill>
                <a:latin typeface="+mj-lt"/>
              </a:rPr>
              <a:t>instrument itself. </a:t>
            </a:r>
          </a:p>
          <a:p>
            <a:r>
              <a:rPr lang="en-GB" sz="2000" b="1" i="1" dirty="0" smtClean="0">
                <a:solidFill>
                  <a:schemeClr val="accent6">
                    <a:lumMod val="50000"/>
                  </a:schemeClr>
                </a:solidFill>
                <a:latin typeface="+mj-lt"/>
              </a:rPr>
              <a:t>The </a:t>
            </a:r>
            <a:r>
              <a:rPr lang="en-GB" sz="2000" b="1" i="1" dirty="0">
                <a:solidFill>
                  <a:schemeClr val="accent6">
                    <a:lumMod val="50000"/>
                  </a:schemeClr>
                </a:solidFill>
                <a:latin typeface="+mj-lt"/>
              </a:rPr>
              <a:t>sound it produces is "</a:t>
            </a:r>
            <a:r>
              <a:rPr lang="en-GB" sz="2000" b="1" i="1" dirty="0" err="1">
                <a:solidFill>
                  <a:schemeClr val="accent6">
                    <a:lumMod val="50000"/>
                  </a:schemeClr>
                </a:solidFill>
                <a:latin typeface="+mj-lt"/>
              </a:rPr>
              <a:t>boing</a:t>
            </a:r>
            <a:r>
              <a:rPr lang="en-GB" sz="2000" b="1" i="1" dirty="0">
                <a:solidFill>
                  <a:schemeClr val="accent6">
                    <a:lumMod val="50000"/>
                  </a:schemeClr>
                </a:solidFill>
                <a:latin typeface="+mj-lt"/>
              </a:rPr>
              <a:t> </a:t>
            </a:r>
            <a:r>
              <a:rPr lang="en-GB" sz="2000" b="1" i="1" dirty="0" err="1" smtClean="0">
                <a:solidFill>
                  <a:schemeClr val="accent6">
                    <a:lumMod val="50000"/>
                  </a:schemeClr>
                </a:solidFill>
                <a:latin typeface="+mj-lt"/>
              </a:rPr>
              <a:t>boing</a:t>
            </a:r>
            <a:r>
              <a:rPr lang="en-GB" sz="2000" b="1" i="1" dirty="0" smtClean="0">
                <a:solidFill>
                  <a:schemeClr val="accent6">
                    <a:lumMod val="50000"/>
                  </a:schemeClr>
                </a:solidFill>
                <a:latin typeface="+mj-lt"/>
              </a:rPr>
              <a:t>“.</a:t>
            </a:r>
            <a:r>
              <a:rPr lang="en-GB" sz="2000" b="1" i="1" dirty="0">
                <a:solidFill>
                  <a:schemeClr val="accent6">
                    <a:lumMod val="50000"/>
                  </a:schemeClr>
                </a:solidFill>
                <a:latin typeface="+mj-lt"/>
              </a:rPr>
              <a:t/>
            </a:r>
            <a:br>
              <a:rPr lang="en-GB" sz="2000" b="1" i="1" dirty="0">
                <a:solidFill>
                  <a:schemeClr val="accent6">
                    <a:lumMod val="50000"/>
                  </a:schemeClr>
                </a:solidFill>
                <a:latin typeface="+mj-lt"/>
              </a:rPr>
            </a:br>
            <a:r>
              <a:rPr lang="en-GB" sz="2000" b="1" i="1" dirty="0">
                <a:solidFill>
                  <a:schemeClr val="accent6">
                    <a:lumMod val="50000"/>
                  </a:schemeClr>
                </a:solidFill>
                <a:latin typeface="+mj-lt"/>
              </a:rPr>
              <a:t>For playing it, the musician must bite the instrument at its  "end" (the straight part of the instrument) and move the tongue (to modulate the sound) and the flexible metal stripe (to make the sound, of course).</a:t>
            </a:r>
            <a:br>
              <a:rPr lang="en-GB" sz="2000" b="1" i="1" dirty="0">
                <a:solidFill>
                  <a:schemeClr val="accent6">
                    <a:lumMod val="50000"/>
                  </a:schemeClr>
                </a:solidFill>
                <a:latin typeface="+mj-lt"/>
              </a:rPr>
            </a:br>
            <a:r>
              <a:rPr lang="en-GB" sz="2000" b="1" i="1" dirty="0">
                <a:solidFill>
                  <a:schemeClr val="accent6">
                    <a:lumMod val="50000"/>
                  </a:schemeClr>
                </a:solidFill>
                <a:latin typeface="+mj-lt"/>
              </a:rPr>
              <a:t>T</a:t>
            </a:r>
            <a:r>
              <a:rPr lang="en-GB" sz="2000" b="1" i="1" dirty="0" smtClean="0">
                <a:solidFill>
                  <a:schemeClr val="accent6">
                    <a:lumMod val="50000"/>
                  </a:schemeClr>
                </a:solidFill>
                <a:latin typeface="+mj-lt"/>
              </a:rPr>
              <a:t>he </a:t>
            </a:r>
            <a:r>
              <a:rPr lang="en-GB" sz="2000" b="1" i="1" dirty="0">
                <a:solidFill>
                  <a:schemeClr val="accent6">
                    <a:lumMod val="50000"/>
                  </a:schemeClr>
                </a:solidFill>
                <a:latin typeface="+mj-lt"/>
              </a:rPr>
              <a:t>player's mouth is the part which "sounds", not the instrument itself...This means that if the player makes a mistake he can injure his mouth  or his teeth.</a:t>
            </a:r>
            <a:br>
              <a:rPr lang="en-GB" sz="2000" b="1" i="1" dirty="0">
                <a:solidFill>
                  <a:schemeClr val="accent6">
                    <a:lumMod val="50000"/>
                  </a:schemeClr>
                </a:solidFill>
                <a:latin typeface="+mj-lt"/>
              </a:rPr>
            </a:br>
            <a:endParaRPr lang="it-IT" sz="2000" b="1" i="1" dirty="0">
              <a:solidFill>
                <a:schemeClr val="accent6">
                  <a:lumMod val="50000"/>
                </a:schemeClr>
              </a:solidFill>
              <a:latin typeface="+mj-lt"/>
            </a:endParaRPr>
          </a:p>
        </p:txBody>
      </p:sp>
      <p:pic>
        <p:nvPicPr>
          <p:cNvPr id="17410" name="Picture 2" descr="C:\Users\Administrator\Pictures\Marranzano.jpg"/>
          <p:cNvPicPr>
            <a:picLocks noChangeAspect="1" noChangeArrowheads="1"/>
          </p:cNvPicPr>
          <p:nvPr/>
        </p:nvPicPr>
        <p:blipFill>
          <a:blip r:embed="rId2"/>
          <a:srcRect/>
          <a:stretch>
            <a:fillRect/>
          </a:stretch>
        </p:blipFill>
        <p:spPr bwMode="auto">
          <a:xfrm>
            <a:off x="6286512" y="285728"/>
            <a:ext cx="2302716" cy="1944000"/>
          </a:xfrm>
          <a:prstGeom prst="rect">
            <a:avLst/>
          </a:prstGeom>
          <a:noFill/>
        </p:spPr>
      </p:pic>
      <p:pic>
        <p:nvPicPr>
          <p:cNvPr id="17411" name="Picture 3" descr="C:\Users\Administrator\Pictures\0.jpg"/>
          <p:cNvPicPr>
            <a:picLocks noChangeAspect="1" noChangeArrowheads="1"/>
          </p:cNvPicPr>
          <p:nvPr/>
        </p:nvPicPr>
        <p:blipFill>
          <a:blip r:embed="rId3"/>
          <a:srcRect b="13123"/>
          <a:stretch>
            <a:fillRect/>
          </a:stretch>
        </p:blipFill>
        <p:spPr bwMode="auto">
          <a:xfrm>
            <a:off x="357158" y="4286256"/>
            <a:ext cx="3506546" cy="2283185"/>
          </a:xfrm>
          <a:prstGeom prst="rect">
            <a:avLst/>
          </a:prstGeom>
          <a:noFill/>
        </p:spPr>
      </p:pic>
      <p:sp>
        <p:nvSpPr>
          <p:cNvPr id="5" name="Rettangolo 4"/>
          <p:cNvSpPr/>
          <p:nvPr/>
        </p:nvSpPr>
        <p:spPr>
          <a:xfrm>
            <a:off x="3929058" y="4272677"/>
            <a:ext cx="4929222" cy="2585323"/>
          </a:xfrm>
          <a:prstGeom prst="rect">
            <a:avLst/>
          </a:prstGeom>
        </p:spPr>
        <p:txBody>
          <a:bodyPr wrap="square">
            <a:spAutoFit/>
          </a:bodyPr>
          <a:lstStyle/>
          <a:p>
            <a:r>
              <a:rPr lang="en-GB" b="1" i="1" dirty="0">
                <a:solidFill>
                  <a:schemeClr val="accent6">
                    <a:lumMod val="50000"/>
                  </a:schemeClr>
                </a:solidFill>
                <a:latin typeface="+mj-lt"/>
              </a:rPr>
              <a:t>Actually there are three ways of playing the "</a:t>
            </a:r>
            <a:r>
              <a:rPr lang="en-GB" b="1" i="1" dirty="0" err="1">
                <a:solidFill>
                  <a:schemeClr val="accent6">
                    <a:lumMod val="50000"/>
                  </a:schemeClr>
                </a:solidFill>
                <a:latin typeface="+mj-lt"/>
              </a:rPr>
              <a:t>marranzanu</a:t>
            </a:r>
            <a:r>
              <a:rPr lang="en-GB" b="1" i="1" dirty="0">
                <a:solidFill>
                  <a:schemeClr val="accent6">
                    <a:lumMod val="50000"/>
                  </a:schemeClr>
                </a:solidFill>
                <a:latin typeface="+mj-lt"/>
              </a:rPr>
              <a:t>":</a:t>
            </a:r>
            <a:br>
              <a:rPr lang="en-GB" b="1" i="1" dirty="0">
                <a:solidFill>
                  <a:schemeClr val="accent6">
                    <a:lumMod val="50000"/>
                  </a:schemeClr>
                </a:solidFill>
                <a:latin typeface="+mj-lt"/>
              </a:rPr>
            </a:br>
            <a:r>
              <a:rPr lang="en-GB" b="1" i="1" dirty="0">
                <a:solidFill>
                  <a:schemeClr val="accent6">
                    <a:lumMod val="50000"/>
                  </a:schemeClr>
                </a:solidFill>
                <a:latin typeface="+mj-lt"/>
              </a:rPr>
              <a:t>By moving the stripe and the tongue</a:t>
            </a:r>
            <a:br>
              <a:rPr lang="en-GB" b="1" i="1" dirty="0">
                <a:solidFill>
                  <a:schemeClr val="accent6">
                    <a:lumMod val="50000"/>
                  </a:schemeClr>
                </a:solidFill>
                <a:latin typeface="+mj-lt"/>
              </a:rPr>
            </a:br>
            <a:r>
              <a:rPr lang="en-GB" b="1" i="1" dirty="0">
                <a:solidFill>
                  <a:schemeClr val="accent6">
                    <a:lumMod val="50000"/>
                  </a:schemeClr>
                </a:solidFill>
                <a:latin typeface="+mj-lt"/>
              </a:rPr>
              <a:t>By moving the stripe and breathing</a:t>
            </a:r>
            <a:br>
              <a:rPr lang="en-GB" b="1" i="1" dirty="0">
                <a:solidFill>
                  <a:schemeClr val="accent6">
                    <a:lumMod val="50000"/>
                  </a:schemeClr>
                </a:solidFill>
                <a:latin typeface="+mj-lt"/>
              </a:rPr>
            </a:br>
            <a:r>
              <a:rPr lang="en-GB" b="1" i="1" dirty="0">
                <a:solidFill>
                  <a:schemeClr val="accent6">
                    <a:lumMod val="50000"/>
                  </a:schemeClr>
                </a:solidFill>
                <a:latin typeface="+mj-lt"/>
              </a:rPr>
              <a:t>And by moving the stripe and increasing the volume of the </a:t>
            </a:r>
            <a:r>
              <a:rPr lang="en-GB" b="1" i="1" dirty="0" smtClean="0">
                <a:solidFill>
                  <a:schemeClr val="accent6">
                    <a:lumMod val="50000"/>
                  </a:schemeClr>
                </a:solidFill>
                <a:latin typeface="+mj-lt"/>
              </a:rPr>
              <a:t>mouth.</a:t>
            </a:r>
            <a:r>
              <a:rPr lang="en-GB" b="1" i="1" dirty="0">
                <a:solidFill>
                  <a:schemeClr val="accent6">
                    <a:lumMod val="50000"/>
                  </a:schemeClr>
                </a:solidFill>
                <a:latin typeface="+mj-lt"/>
              </a:rPr>
              <a:t/>
            </a:r>
            <a:br>
              <a:rPr lang="en-GB" b="1" i="1" dirty="0">
                <a:solidFill>
                  <a:schemeClr val="accent6">
                    <a:lumMod val="50000"/>
                  </a:schemeClr>
                </a:solidFill>
                <a:latin typeface="+mj-lt"/>
              </a:rPr>
            </a:br>
            <a:r>
              <a:rPr lang="en-GB" b="1" i="1" dirty="0">
                <a:solidFill>
                  <a:schemeClr val="accent6">
                    <a:lumMod val="50000"/>
                  </a:schemeClr>
                </a:solidFill>
                <a:latin typeface="+mj-lt"/>
              </a:rPr>
              <a:t>These three "styles" of playing produce different sounds.</a:t>
            </a:r>
            <a:r>
              <a:rPr lang="en-GB" b="1" i="1" dirty="0">
                <a:latin typeface="+mj-lt"/>
              </a:rPr>
              <a:t/>
            </a:r>
            <a:br>
              <a:rPr lang="en-GB" b="1" i="1" dirty="0">
                <a:latin typeface="+mj-lt"/>
              </a:rPr>
            </a:br>
            <a:endParaRPr lang="it-IT" b="1" i="1" dirty="0">
              <a:latin typeface="+mj-lt"/>
            </a:endParaRPr>
          </a:p>
        </p:txBody>
      </p:sp>
    </p:spTree>
  </p:cSld>
  <p:clrMapOvr>
    <a:masterClrMapping/>
  </p:clrMapOvr>
  <p:transition spd="slow" advTm="15000">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071670" y="2357430"/>
            <a:ext cx="5394635" cy="110799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66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CLASSE  IV G</a:t>
            </a:r>
            <a:endParaRPr lang="it-IT" sz="66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advTm="4000">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Personalizzato 2">
      <a:dk1>
        <a:sysClr val="windowText" lastClr="000000"/>
      </a:dk1>
      <a:lt1>
        <a:sysClr val="window" lastClr="FFFFFF"/>
      </a:lt1>
      <a:dk2>
        <a:srgbClr val="E0CAA2"/>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tellit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159</TotalTime>
  <Words>335</Words>
  <Application>Microsoft Office PowerPoint</Application>
  <PresentationFormat>Presentazione su schermo (4:3)</PresentationFormat>
  <Paragraphs>28</Paragraphs>
  <Slides>6</Slides>
  <Notes>0</Notes>
  <HiddenSlides>0</HiddenSlides>
  <MMClips>1</MMClips>
  <ScaleCrop>false</ScaleCrop>
  <HeadingPairs>
    <vt:vector size="4" baseType="variant">
      <vt:variant>
        <vt:lpstr>Tema</vt:lpstr>
      </vt:variant>
      <vt:variant>
        <vt:i4>1</vt:i4>
      </vt:variant>
      <vt:variant>
        <vt:lpstr>Titoli diapositive</vt:lpstr>
      </vt:variant>
      <vt:variant>
        <vt:i4>6</vt:i4>
      </vt:variant>
    </vt:vector>
  </HeadingPairs>
  <TitlesOfParts>
    <vt:vector size="7" baseType="lpstr">
      <vt:lpstr>Carta</vt:lpstr>
      <vt:lpstr>Diapositiva 1</vt:lpstr>
      <vt:lpstr>Diapositiva 2</vt:lpstr>
      <vt:lpstr>Diapositiva 3</vt:lpstr>
      <vt:lpstr>Diapositiva 4</vt:lpstr>
      <vt:lpstr>Diapositiva 5</vt:lpstr>
      <vt:lpstr>Diapositiva 6</vt:lpstr>
    </vt:vector>
  </TitlesOfParts>
  <Company>Administrator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Administrator</dc:creator>
  <cp:lastModifiedBy>Administrator</cp:lastModifiedBy>
  <cp:revision>36</cp:revision>
  <dcterms:created xsi:type="dcterms:W3CDTF">2011-02-08T20:04:52Z</dcterms:created>
  <dcterms:modified xsi:type="dcterms:W3CDTF">2011-02-12T14:22:21Z</dcterms:modified>
</cp:coreProperties>
</file>