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4" r:id="rId3"/>
    <p:sldId id="259" r:id="rId4"/>
    <p:sldId id="261" r:id="rId5"/>
    <p:sldId id="260" r:id="rId6"/>
    <p:sldId id="258" r:id="rId7"/>
    <p:sldId id="265" r:id="rId8"/>
    <p:sldId id="267" r:id="rId9"/>
    <p:sldId id="263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279AB1"/>
    <a:srgbClr val="C582DA"/>
    <a:srgbClr val="9234B0"/>
    <a:srgbClr val="F91F24"/>
    <a:srgbClr val="FC989B"/>
    <a:srgbClr val="56B6B8"/>
    <a:srgbClr val="FA5458"/>
    <a:srgbClr val="E6A74A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68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6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600603-E3B6-4094-8507-87CFB0C78CBF}" type="datetimeFigureOut">
              <a:rPr lang="it-IT" smtClean="0"/>
              <a:t>29/04/2015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1C4A9-85B7-443F-97A0-D63B84EBDFCF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25041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1C4A9-85B7-443F-97A0-D63B84EBDFCF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85134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AB9D-34A7-4A96-974A-57A4B84D7524}" type="datetimeFigureOut">
              <a:rPr lang="it-IT" smtClean="0"/>
              <a:t>29/04/2015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C790-563A-4728-87AF-508D933B591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89654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AB9D-34A7-4A96-974A-57A4B84D7524}" type="datetimeFigureOut">
              <a:rPr lang="it-IT" smtClean="0"/>
              <a:t>29/04/2015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C790-563A-4728-87AF-508D933B591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81608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AB9D-34A7-4A96-974A-57A4B84D7524}" type="datetimeFigureOut">
              <a:rPr lang="it-IT" smtClean="0"/>
              <a:t>29/04/2015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C790-563A-4728-87AF-508D933B591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83466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AB9D-34A7-4A96-974A-57A4B84D7524}" type="datetimeFigureOut">
              <a:rPr lang="it-IT" smtClean="0"/>
              <a:t>29/04/2015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C790-563A-4728-87AF-508D933B591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21233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AB9D-34A7-4A96-974A-57A4B84D7524}" type="datetimeFigureOut">
              <a:rPr lang="it-IT" smtClean="0"/>
              <a:t>29/04/2015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C790-563A-4728-87AF-508D933B591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71768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AB9D-34A7-4A96-974A-57A4B84D7524}" type="datetimeFigureOut">
              <a:rPr lang="it-IT" smtClean="0"/>
              <a:t>29/04/2015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C790-563A-4728-87AF-508D933B591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89089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AB9D-34A7-4A96-974A-57A4B84D7524}" type="datetimeFigureOut">
              <a:rPr lang="it-IT" smtClean="0"/>
              <a:t>29/04/2015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C790-563A-4728-87AF-508D933B591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88545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AB9D-34A7-4A96-974A-57A4B84D7524}" type="datetimeFigureOut">
              <a:rPr lang="it-IT" smtClean="0"/>
              <a:t>29/04/2015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C790-563A-4728-87AF-508D933B591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014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AB9D-34A7-4A96-974A-57A4B84D7524}" type="datetimeFigureOut">
              <a:rPr lang="it-IT" smtClean="0"/>
              <a:t>29/04/2015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C790-563A-4728-87AF-508D933B591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37599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AB9D-34A7-4A96-974A-57A4B84D7524}" type="datetimeFigureOut">
              <a:rPr lang="it-IT" smtClean="0"/>
              <a:t>29/04/2015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C790-563A-4728-87AF-508D933B591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95886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AB9D-34A7-4A96-974A-57A4B84D7524}" type="datetimeFigureOut">
              <a:rPr lang="it-IT" smtClean="0"/>
              <a:t>29/04/2015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F5C790-563A-4728-87AF-508D933B591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57329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FAB9D-34A7-4A96-974A-57A4B84D7524}" type="datetimeFigureOut">
              <a:rPr lang="it-IT" smtClean="0"/>
              <a:t>29/04/2015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5C790-563A-4728-87AF-508D933B5913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213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9000">
              <a:srgbClr val="75DDBD"/>
            </a:gs>
            <a:gs pos="97000">
              <a:srgbClr val="FFFF00"/>
            </a:gs>
            <a:gs pos="30000">
              <a:srgbClr val="00B0F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4294967295"/>
          </p:nvPr>
        </p:nvSpPr>
        <p:spPr>
          <a:xfrm>
            <a:off x="542979" y="1777069"/>
            <a:ext cx="8796338" cy="5335587"/>
          </a:xfrm>
        </p:spPr>
        <p:txBody>
          <a:bodyPr>
            <a:noAutofit/>
          </a:bodyPr>
          <a:lstStyle/>
          <a:p>
            <a:r>
              <a:rPr lang="it-IT" sz="3200" b="1" dirty="0" smtClean="0">
                <a:solidFill>
                  <a:srgbClr val="004F8A"/>
                </a:solidFill>
              </a:rPr>
              <a:t>Le proteine costituiscono una parte essenziale degli organismi viventi, sono infatti presenti in ogni cellula vivente, vegetale o animale.</a:t>
            </a:r>
          </a:p>
          <a:p>
            <a:r>
              <a:rPr lang="it-IT" sz="3200" b="1" dirty="0" smtClean="0">
                <a:solidFill>
                  <a:srgbClr val="004F8A"/>
                </a:solidFill>
              </a:rPr>
              <a:t>Esse sono macromolecole biologiche formate da una o più catene amminoacidiche.</a:t>
            </a:r>
          </a:p>
          <a:p>
            <a:endParaRPr lang="it-IT" sz="3200" b="1" dirty="0">
              <a:solidFill>
                <a:srgbClr val="004F8A"/>
              </a:solidFill>
            </a:endParaRPr>
          </a:p>
          <a:p>
            <a:endParaRPr lang="it-IT" sz="3200" b="1" dirty="0" smtClean="0">
              <a:solidFill>
                <a:srgbClr val="004F8A"/>
              </a:solidFill>
            </a:endParaRPr>
          </a:p>
          <a:p>
            <a:r>
              <a:rPr lang="it-IT" sz="4800" b="1" dirty="0" smtClean="0">
                <a:solidFill>
                  <a:srgbClr val="004F8A"/>
                </a:solidFill>
              </a:rPr>
              <a:t>Come si formano queste catene? </a:t>
            </a:r>
            <a:endParaRPr lang="it-IT" sz="4800" dirty="0"/>
          </a:p>
        </p:txBody>
      </p:sp>
      <p:sp>
        <p:nvSpPr>
          <p:cNvPr id="6" name="Rettangolo 5"/>
          <p:cNvSpPr/>
          <p:nvPr/>
        </p:nvSpPr>
        <p:spPr>
          <a:xfrm>
            <a:off x="1702191" y="289245"/>
            <a:ext cx="5852495" cy="110799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it-IT" sz="6600" dirty="0" smtClean="0">
                <a:solidFill>
                  <a:srgbClr val="004F8A"/>
                </a:solidFill>
                <a:latin typeface="High Tower Text" panose="02040502050506030303" pitchFamily="18" charset="0"/>
                <a:cs typeface="Aharoni" panose="02010803020104030203" pitchFamily="2" charset="-79"/>
              </a:rPr>
              <a:t>LE PROTEINE</a:t>
            </a:r>
            <a:endParaRPr lang="it-IT" sz="6600" dirty="0">
              <a:solidFill>
                <a:srgbClr val="004F8A"/>
              </a:solidFill>
              <a:latin typeface="High Tower Text" panose="02040502050506030303" pitchFamily="18" charset="0"/>
              <a:cs typeface="Aharoni" panose="02010803020104030203" pitchFamily="2" charset="-79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780" y="199157"/>
            <a:ext cx="2558796" cy="1846598"/>
          </a:xfrm>
          <a:prstGeom prst="rect">
            <a:avLst/>
          </a:prstGeom>
        </p:spPr>
      </p:pic>
      <p:pic>
        <p:nvPicPr>
          <p:cNvPr id="8" name="LE ONDE - Ludovico Einaudi -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15780" y="538443"/>
            <a:ext cx="609600" cy="6096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9317" y="3405187"/>
            <a:ext cx="2580132" cy="171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37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184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32" tmFilter="0, 0; 0.125,0.2665; 0.25,0.4; 0.375,0.465; 0.5,0.5;  0.625,0.535; 0.75,0.6; 0.875,0.7335; 1,1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16" tmFilter="0, 0; 0.125,0.2665; 0.25,0.4; 0.375,0.465; 0.5,0.5;  0.625,0.535; 0.75,0.6; 0.875,0.7335; 1,1">
                                          <p:stCondLst>
                                            <p:cond delay="86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7" tmFilter="0, 0; 0.125,0.2665; 0.25,0.4; 0.375,0.465; 0.5,0.5;  0.625,0.535; 0.75,0.6; 0.875,0.7335; 1,1">
                                          <p:stCondLst>
                                            <p:cond delay="10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17">
                                          <p:stCondLst>
                                            <p:cond delay="42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08" decel="50000">
                                          <p:stCondLst>
                                            <p:cond delay="43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7">
                                          <p:stCondLst>
                                            <p:cond delay="85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08" decel="50000">
                                          <p:stCondLst>
                                            <p:cond delay="8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7">
                                          <p:stCondLst>
                                            <p:cond delay="106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08" decel="50000">
                                          <p:stCondLst>
                                            <p:cond delay="10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17">
                                          <p:stCondLst>
                                            <p:cond delay="11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08" decel="50000">
                                          <p:stCondLst>
                                            <p:cond delay="119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1" showWhenStopped="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 uiExpand="1" build="p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7000">
              <a:srgbClr val="D559B5"/>
            </a:gs>
            <a:gs pos="15000">
              <a:srgbClr val="4E93D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14779" y="358219"/>
            <a:ext cx="1140643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 smtClean="0">
                <a:solidFill>
                  <a:srgbClr val="FFC000"/>
                </a:solidFill>
                <a:latin typeface="Adobe Garamond Pro" panose="02020502060506020403" pitchFamily="18" charset="0"/>
                <a:ea typeface="Adobe Song Std L" panose="02020300000000000000" pitchFamily="18" charset="-128"/>
              </a:rPr>
              <a:t>Dall’incontro di due amminoacidi..</a:t>
            </a:r>
            <a:r>
              <a:rPr lang="it-IT" sz="6000" b="1" dirty="0" smtClean="0">
                <a:solidFill>
                  <a:srgbClr val="FFC000"/>
                </a:solidFill>
                <a:latin typeface="Adobe Garamond Pro" panose="02020502060506020403" pitchFamily="18" charset="0"/>
              </a:rPr>
              <a:t> </a:t>
            </a:r>
            <a:endParaRPr lang="it-IT" sz="6000" b="1" dirty="0">
              <a:solidFill>
                <a:srgbClr val="FFC000"/>
              </a:solidFill>
              <a:latin typeface="Adobe Garamond Pro" panose="02020502060506020403" pitchFamily="18" charset="0"/>
            </a:endParaRPr>
          </a:p>
          <a:p>
            <a:r>
              <a:rPr lang="it-IT" sz="4000" dirty="0" smtClean="0">
                <a:latin typeface="Adobe Garamond Pro" panose="02020502060506020403" pitchFamily="18" charset="0"/>
              </a:rPr>
              <a:t> </a:t>
            </a:r>
            <a:endParaRPr lang="it-IT" sz="4000" dirty="0">
              <a:latin typeface="Adobe Garamond Pro" panose="02020502060506020403" pitchFamily="18" charset="0"/>
            </a:endParaRPr>
          </a:p>
        </p:txBody>
      </p:sp>
      <p:pic>
        <p:nvPicPr>
          <p:cNvPr id="1026" name="Picture 2" descr="http://upload.wikimedia.org/wikipedia/commons/thumb/c/ce/AminoAcidball.svg/310px-AminoAcidball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58" y="1634899"/>
            <a:ext cx="2850099" cy="2031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thumb/c/ce/AminoAcidball.svg/310px-AminoAcidball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88" y="1705245"/>
            <a:ext cx="2909683" cy="207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iù 4"/>
          <p:cNvSpPr/>
          <p:nvPr/>
        </p:nvSpPr>
        <p:spPr>
          <a:xfrm>
            <a:off x="3872810" y="2542079"/>
            <a:ext cx="419012" cy="400654"/>
          </a:xfrm>
          <a:prstGeom prst="mathPlus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5581139" y="4113702"/>
            <a:ext cx="49593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solidFill>
                  <a:srgbClr val="FFFF00"/>
                </a:solidFill>
                <a:latin typeface="Baskerville Old Face" panose="02020602080505020303" pitchFamily="18" charset="0"/>
              </a:rPr>
              <a:t>…SI FORMA UN DIPEPTIDE</a:t>
            </a:r>
            <a:r>
              <a:rPr lang="it-IT" sz="4800" dirty="0" smtClean="0">
                <a:solidFill>
                  <a:srgbClr val="FFFF00"/>
                </a:solidFill>
                <a:latin typeface="Baskerville Old Face" panose="02020602080505020303" pitchFamily="18" charset="0"/>
              </a:rPr>
              <a:t>.</a:t>
            </a:r>
            <a:endParaRPr lang="it-IT" sz="4800" dirty="0">
              <a:solidFill>
                <a:srgbClr val="FFFF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67896" cy="696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891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8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8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000"/>
            </a:gs>
            <a:gs pos="95000">
              <a:srgbClr val="2CBE3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678730" y="2912883"/>
            <a:ext cx="1030349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latin typeface="Adobe Devanagari" panose="02040503050201020203" pitchFamily="18" charset="0"/>
                <a:ea typeface="Adobe Song Std L" panose="02020300000000000000" pitchFamily="18" charset="-128"/>
                <a:cs typeface="Adobe Devanagari" panose="02040503050201020203" pitchFamily="18" charset="0"/>
              </a:rPr>
              <a:t>DAI PEPTIDI, FORMATI DA POCHI AMMINOACIDI, SI PASSA AI POLIPEPTIDI CHE NE CONTENGONO QUALCHE DECINA, FINO AD ARRIVARE ALLE PROTEINE COSTITUITE DA CENTINAIA SE NON MIGLIAIA DI </a:t>
            </a:r>
            <a:r>
              <a:rPr lang="it-IT" sz="2800" dirty="0" smtClean="0">
                <a:latin typeface="Adobe Devanagari" panose="02040503050201020203" pitchFamily="18" charset="0"/>
                <a:ea typeface="Adobe Song Std L" panose="02020300000000000000" pitchFamily="18" charset="-128"/>
                <a:cs typeface="Adobe Devanagari" panose="02040503050201020203" pitchFamily="18" charset="0"/>
              </a:rPr>
              <a:t>unità</a:t>
            </a:r>
            <a:endParaRPr lang="it-IT" sz="2800" dirty="0">
              <a:latin typeface="Adobe Devanagari" panose="02040503050201020203" pitchFamily="18" charset="0"/>
              <a:ea typeface="Adobe Song Std L" panose="02020300000000000000" pitchFamily="18" charset="-128"/>
              <a:cs typeface="Adobe Devanagari" panose="02040503050201020203" pitchFamily="18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730" y="724215"/>
            <a:ext cx="9614225" cy="1786283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/>
          <a:srcRect l="18977" t="35317" r="15934" b="-752"/>
          <a:stretch/>
        </p:blipFill>
        <p:spPr>
          <a:xfrm>
            <a:off x="1243584" y="4454041"/>
            <a:ext cx="3630168" cy="1591056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5485842" y="4187952"/>
            <a:ext cx="641964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>
                <a:latin typeface="Adobe Garamond Pro Bold" panose="02020702060506020403" pitchFamily="18" charset="0"/>
                <a:ea typeface="Adobe Kaiti Std R" panose="02020400000000000000" pitchFamily="18" charset="-128"/>
              </a:rPr>
              <a:t>I gruppi amminico e carbossilico sono sensibili al </a:t>
            </a:r>
            <a:r>
              <a:rPr lang="it-IT" sz="2800" dirty="0" err="1" smtClean="0">
                <a:latin typeface="Adobe Garamond Pro Bold" panose="02020702060506020403" pitchFamily="18" charset="0"/>
                <a:ea typeface="Adobe Kaiti Std R" panose="02020400000000000000" pitchFamily="18" charset="-128"/>
              </a:rPr>
              <a:t>pH</a:t>
            </a:r>
            <a:r>
              <a:rPr lang="it-IT" sz="2800" dirty="0" smtClean="0">
                <a:latin typeface="Adobe Garamond Pro Bold" panose="02020702060506020403" pitchFamily="18" charset="0"/>
                <a:ea typeface="Adobe Kaiti Std R" panose="02020400000000000000" pitchFamily="18" charset="-128"/>
              </a:rPr>
              <a:t> dell’ambiente. </a:t>
            </a:r>
          </a:p>
          <a:p>
            <a:r>
              <a:rPr lang="it-IT" sz="2800" dirty="0" smtClean="0">
                <a:latin typeface="Adobe Garamond Pro Bold" panose="02020702060506020403" pitchFamily="18" charset="0"/>
                <a:ea typeface="Adobe Kaiti Std R" panose="02020400000000000000" pitchFamily="18" charset="-128"/>
              </a:rPr>
              <a:t>Un amminoacido può comportarsi sia da acido che da base</a:t>
            </a:r>
            <a:r>
              <a:rPr lang="it-IT" sz="2800" dirty="0" smtClean="0">
                <a:latin typeface="Adobe Garamond Pro Bold" panose="02020702060506020403" pitchFamily="18" charset="0"/>
              </a:rPr>
              <a:t>. </a:t>
            </a:r>
            <a:endParaRPr lang="it-IT" sz="2800" dirty="0">
              <a:latin typeface="Adobe Garamond Pro Bold" panose="02020702060506020403" pitchFamily="18" charset="0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432704">
            <a:off x="150479" y="104966"/>
            <a:ext cx="11360000" cy="631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336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7000">
              <a:srgbClr val="D559B5"/>
            </a:gs>
            <a:gs pos="15000">
              <a:srgbClr val="FFF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4429" y="8532"/>
            <a:ext cx="8153399" cy="6849468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175712" y="2971515"/>
            <a:ext cx="257020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dirty="0"/>
              <a:t>Otto dei 22 aminoacidi sono detti essenziali, perché il nostro organismo non è capace di sintetizzarli, cioè fabbricarli partendo da altri composti  e deve necessariamente prenderli da alimenti che li </a:t>
            </a:r>
            <a:r>
              <a:rPr lang="it-IT" sz="2000" dirty="0" smtClean="0"/>
              <a:t>contengono.</a:t>
            </a:r>
            <a:endParaRPr lang="it-IT" sz="20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344863" y="484632"/>
            <a:ext cx="29465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dirty="0" smtClean="0">
                <a:solidFill>
                  <a:srgbClr val="92D050"/>
                </a:solidFill>
                <a:latin typeface="Adobe Garamond Pro Bold" panose="02020702060506020403" pitchFamily="18" charset="0"/>
              </a:rPr>
              <a:t>Alcuni dei principali amminoacidi</a:t>
            </a:r>
            <a:endParaRPr lang="it-IT" sz="3600" dirty="0">
              <a:solidFill>
                <a:srgbClr val="92D050"/>
              </a:solidFill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6287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9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4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64" tmFilter="0, 0; 0.125,0.2665; 0.25,0.4; 0.375,0.465; 0.5,0.5;  0.625,0.535; 0.75,0.6; 0.875,0.7335; 1,1">
                                          <p:stCondLst>
                                            <p:cond delay="5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82" tmFilter="0, 0; 0.125,0.2665; 0.25,0.4; 0.375,0.465; 0.5,0.5;  0.625,0.535; 0.75,0.6; 0.875,0.7335; 1,1">
                                          <p:stCondLst>
                                            <p:cond delay="1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39" tmFilter="0, 0; 0.125,0.2665; 0.25,0.4; 0.375,0.465; 0.5,0.5;  0.625,0.535; 0.75,0.6; 0.875,0.7335; 1,1">
                                          <p:stCondLst>
                                            <p:cond delay="14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2">
                                          <p:stCondLst>
                                            <p:cond delay="5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41" decel="50000">
                                          <p:stCondLst>
                                            <p:cond delay="5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2">
                                          <p:stCondLst>
                                            <p:cond delay="111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41" decel="50000">
                                          <p:stCondLst>
                                            <p:cond delay="113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2">
                                          <p:stCondLst>
                                            <p:cond delay="139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41" decel="50000">
                                          <p:stCondLst>
                                            <p:cond delay="141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2">
                                          <p:stCondLst>
                                            <p:cond delay="153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41" decel="50000">
                                          <p:stCondLst>
                                            <p:cond delay="15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4000">
              <a:srgbClr val="3FAFAC"/>
            </a:gs>
            <a:gs pos="62000">
              <a:schemeClr val="accent1">
                <a:lumMod val="40000"/>
                <a:lumOff val="60000"/>
              </a:schemeClr>
            </a:gs>
            <a:gs pos="85000">
              <a:srgbClr val="FF7C80">
                <a:alpha val="76000"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905256" y="365760"/>
            <a:ext cx="9518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dirty="0" smtClean="0">
                <a:solidFill>
                  <a:srgbClr val="F91F24"/>
                </a:solidFill>
                <a:latin typeface="Adobe Song Std L" panose="02020300000000000000" pitchFamily="18" charset="-128"/>
                <a:ea typeface="Adobe Song Std L" panose="02020300000000000000" pitchFamily="18" charset="-128"/>
              </a:rPr>
              <a:t>LA STRUTTURA DELLE PROTEINE E LA LORO ATTIVITA BIOLOGICA</a:t>
            </a:r>
            <a:endParaRPr lang="it-IT" sz="4000" dirty="0">
              <a:solidFill>
                <a:srgbClr val="F91F24"/>
              </a:solidFill>
              <a:latin typeface="Adobe Song Std L" panose="02020300000000000000" pitchFamily="18" charset="-128"/>
              <a:ea typeface="Adobe Song Std L" panose="02020300000000000000" pitchFamily="18" charset="-128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00" b="8699"/>
          <a:stretch/>
        </p:blipFill>
        <p:spPr>
          <a:xfrm>
            <a:off x="198120" y="3413487"/>
            <a:ext cx="8424672" cy="3062617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365760" y="1810512"/>
            <a:ext cx="10652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latin typeface="Adobe Gothic Std B" panose="020B0800000000000000" pitchFamily="34" charset="-128"/>
                <a:ea typeface="Adobe Gothic Std B" panose="020B0800000000000000" pitchFamily="34" charset="-128"/>
                <a:cs typeface="Adobe Hebrew" panose="02040503050201020203" pitchFamily="18" charset="-79"/>
              </a:rPr>
              <a:t>OGNI PROTEINA è UNA SEGUENZA CHE SI DIVERSIFICA DALLE ALTRE PER IL NUMERO, IL TIPO E LA DISPOSIZIONE DI AMMINOACIDI CHE CONTIENE.  TALE SEGUENZA CONDIZIONA LA STRUTTURA TRIDIMENSIONALE DELLA PROTEINA STESSA CHE,  A SUA VOLTA,  è IN CORRELAZIONE CON IL TIPO DI ATTIVITA BIOLOGICA CHE DEVE SVOLGERE.</a:t>
            </a:r>
            <a:endParaRPr lang="it-IT" b="1" dirty="0">
              <a:latin typeface="Adobe Gothic Std B" panose="020B0800000000000000" pitchFamily="34" charset="-128"/>
              <a:ea typeface="Adobe Gothic Std B" panose="020B0800000000000000" pitchFamily="34" charset="-128"/>
              <a:cs typeface="Adobe Hebrew" panose="02040503050201020203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1799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2000">
              <a:schemeClr val="accent1">
                <a:lumMod val="20000"/>
                <a:lumOff val="80000"/>
              </a:schemeClr>
            </a:gs>
            <a:gs pos="62000">
              <a:schemeClr val="accent1">
                <a:lumMod val="60000"/>
                <a:lumOff val="40000"/>
              </a:schemeClr>
            </a:gs>
            <a:gs pos="0">
              <a:schemeClr val="accent5">
                <a:lumMod val="60000"/>
                <a:lumOff val="40000"/>
              </a:schemeClr>
            </a:gs>
            <a:gs pos="0">
              <a:schemeClr val="accent6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600"/>
          <a:stretch/>
        </p:blipFill>
        <p:spPr>
          <a:xfrm>
            <a:off x="8650258" y="240474"/>
            <a:ext cx="3089340" cy="1471518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00584" y="168264"/>
            <a:ext cx="10533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5400" dirty="0" smtClean="0">
                <a:solidFill>
                  <a:srgbClr val="FF0000"/>
                </a:solidFill>
                <a:latin typeface="Adobe Devanagari" panose="02040503050201020203" pitchFamily="18" charset="0"/>
                <a:cs typeface="Adobe Devanagari" panose="02040503050201020203" pitchFamily="18" charset="0"/>
              </a:rPr>
              <a:t>LA STRUTTURA PRIMARIA</a:t>
            </a:r>
            <a:endParaRPr lang="it-IT" sz="5400" dirty="0">
              <a:solidFill>
                <a:srgbClr val="FF0000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4" name="Freccia in giù 3"/>
          <p:cNvSpPr/>
          <p:nvPr/>
        </p:nvSpPr>
        <p:spPr>
          <a:xfrm>
            <a:off x="9638269" y="1558351"/>
            <a:ext cx="347155" cy="7008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Freccia in giù 6"/>
          <p:cNvSpPr/>
          <p:nvPr/>
        </p:nvSpPr>
        <p:spPr>
          <a:xfrm>
            <a:off x="11012602" y="1668794"/>
            <a:ext cx="237744" cy="4799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98472" y="982274"/>
            <a:ext cx="73253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La struttura primaria di una proteina determina sia la forma sia la funzione che essa svolge; anche una piccola variazione nella sequenza può renderla inattiva.</a:t>
            </a:r>
          </a:p>
          <a:p>
            <a:r>
              <a:rPr lang="it-IT" sz="2000" dirty="0" smtClean="0"/>
              <a:t>Un esempio è l’ anemia falciforme, un alterazione dell’ emoglobina che la rende meno idonea al trasporto dell’ ossigeno.</a:t>
            </a:r>
          </a:p>
          <a:p>
            <a:r>
              <a:rPr lang="it-IT" sz="2000" dirty="0" smtClean="0"/>
              <a:t>Questa è dovuta alla sostituzione di un solo amminoacido. </a:t>
            </a:r>
          </a:p>
          <a:p>
            <a:endParaRPr lang="it-IT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00" b="42000"/>
          <a:stretch/>
        </p:blipFill>
        <p:spPr>
          <a:xfrm>
            <a:off x="8597362" y="2332389"/>
            <a:ext cx="3108306" cy="2111607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100584" y="3346276"/>
            <a:ext cx="1012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dirty="0" smtClean="0">
                <a:solidFill>
                  <a:srgbClr val="FF0000"/>
                </a:solidFill>
                <a:latin typeface="Adobe Devanagari" panose="02040503050201020203" pitchFamily="18" charset="0"/>
                <a:ea typeface="Adobe Song Std L" panose="02020300000000000000" pitchFamily="18" charset="-128"/>
                <a:cs typeface="Adobe Devanagari" panose="02040503050201020203" pitchFamily="18" charset="0"/>
              </a:rPr>
              <a:t>LA STRUTTURA SECONDARIA </a:t>
            </a:r>
            <a:endParaRPr lang="it-IT" sz="4800" dirty="0">
              <a:solidFill>
                <a:srgbClr val="FF0000"/>
              </a:solidFill>
              <a:latin typeface="Adobe Devanagari" panose="02040503050201020203" pitchFamily="18" charset="0"/>
              <a:ea typeface="Adobe Song Std L" panose="02020300000000000000" pitchFamily="18" charset="-128"/>
              <a:cs typeface="Adobe Devanagari" panose="02040503050201020203" pitchFamily="18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98472" y="4177273"/>
            <a:ext cx="705916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La struttura secondaria delle proteine riguarda la disposizione nello spazio delle catene polipeptidiche.</a:t>
            </a:r>
          </a:p>
          <a:p>
            <a:r>
              <a:rPr lang="it-IT" dirty="0" smtClean="0"/>
              <a:t>La struttura secondaria più comune, l’alfa-elica, dipende dai legami (deboli) a idrogeno che si formano nella catena stessa.</a:t>
            </a:r>
          </a:p>
          <a:p>
            <a:r>
              <a:rPr lang="it-IT" dirty="0" smtClean="0"/>
              <a:t>( N—H            O    C)</a:t>
            </a:r>
          </a:p>
          <a:p>
            <a:r>
              <a:rPr lang="it-IT" dirty="0" smtClean="0"/>
              <a:t>Nell’ altra struttura secondaria, foglietto beta, i legami ad idrogeno si stabiliscono tra catene vicine.</a:t>
            </a:r>
          </a:p>
          <a:p>
            <a:endParaRPr lang="it-IT" dirty="0"/>
          </a:p>
          <a:p>
            <a:endParaRPr lang="it-IT" dirty="0" smtClean="0"/>
          </a:p>
        </p:txBody>
      </p:sp>
      <p:cxnSp>
        <p:nvCxnSpPr>
          <p:cNvPr id="16" name="Connettore 1 15"/>
          <p:cNvCxnSpPr/>
          <p:nvPr/>
        </p:nvCxnSpPr>
        <p:spPr>
          <a:xfrm>
            <a:off x="934171" y="5473713"/>
            <a:ext cx="914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nettore 1 17"/>
          <p:cNvCxnSpPr/>
          <p:nvPr/>
        </p:nvCxnSpPr>
        <p:spPr>
          <a:xfrm>
            <a:off x="1291693" y="5461027"/>
            <a:ext cx="914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nettore 1 22"/>
          <p:cNvCxnSpPr/>
          <p:nvPr/>
        </p:nvCxnSpPr>
        <p:spPr>
          <a:xfrm>
            <a:off x="1084100" y="5461027"/>
            <a:ext cx="10058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nettore 1 28"/>
          <p:cNvCxnSpPr/>
          <p:nvPr/>
        </p:nvCxnSpPr>
        <p:spPr>
          <a:xfrm>
            <a:off x="1725168" y="5461027"/>
            <a:ext cx="1463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Connettore 1 30"/>
          <p:cNvCxnSpPr/>
          <p:nvPr/>
        </p:nvCxnSpPr>
        <p:spPr>
          <a:xfrm>
            <a:off x="1725168" y="5531378"/>
            <a:ext cx="1463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2" name="Immagine 3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9" t="-35357" r="82768" b="30807"/>
          <a:stretch/>
        </p:blipFill>
        <p:spPr>
          <a:xfrm>
            <a:off x="3332" y="-3036485"/>
            <a:ext cx="3316405" cy="9061639"/>
          </a:xfrm>
          <a:prstGeom prst="rect">
            <a:avLst/>
          </a:prstGeom>
        </p:spPr>
      </p:pic>
      <p:pic>
        <p:nvPicPr>
          <p:cNvPr id="33" name="Immagine 3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3" t="33714" r="38840" b="17035"/>
          <a:stretch/>
        </p:blipFill>
        <p:spPr>
          <a:xfrm>
            <a:off x="4681728" y="0"/>
            <a:ext cx="7423071" cy="3881646"/>
          </a:xfrm>
          <a:prstGeom prst="rect">
            <a:avLst/>
          </a:prstGeom>
        </p:spPr>
      </p:pic>
      <p:pic>
        <p:nvPicPr>
          <p:cNvPr id="34" name="Immagin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305" y="971361"/>
            <a:ext cx="2370325" cy="2407197"/>
          </a:xfrm>
          <a:prstGeom prst="rect">
            <a:avLst/>
          </a:prstGeom>
        </p:spPr>
      </p:pic>
      <p:sp>
        <p:nvSpPr>
          <p:cNvPr id="35" name="CasellaDiTesto 34"/>
          <p:cNvSpPr txBox="1"/>
          <p:nvPr/>
        </p:nvSpPr>
        <p:spPr>
          <a:xfrm>
            <a:off x="7050024" y="4885047"/>
            <a:ext cx="479213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Una caratteristica che cambia da una struttura secondaria all’altra è </a:t>
            </a:r>
            <a:r>
              <a:rPr lang="it-IT" dirty="0" smtClean="0"/>
              <a:t>l’elasticità</a:t>
            </a:r>
          </a:p>
          <a:p>
            <a:r>
              <a:rPr lang="it-IT" dirty="0" smtClean="0"/>
              <a:t>La proteina della seta, la fibroina, ha una struttura foglietto beta che la rende non elastica, al contrario della lana, costituita da cheratina, presenta la struttura alfa-elica che è elastica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871896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7" grpId="0" animBg="1"/>
      <p:bldP spid="8" grpId="0"/>
      <p:bldP spid="10" grpId="0"/>
      <p:bldP spid="11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80000">
              <a:schemeClr val="accent1">
                <a:lumMod val="60000"/>
                <a:lumOff val="40000"/>
              </a:schemeClr>
            </a:gs>
            <a:gs pos="0">
              <a:srgbClr val="C582D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21792" y="219456"/>
            <a:ext cx="8019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54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STRUTTURA TERZIARIA</a:t>
            </a:r>
            <a:endParaRPr lang="it-IT" sz="5400" dirty="0">
              <a:solidFill>
                <a:srgbClr val="FFFF99"/>
              </a:solidFill>
              <a:latin typeface="Adobe Garamond Pro Bold" panose="02020702060506020403" pitchFamily="18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00" b="15067"/>
          <a:stretch/>
        </p:blipFill>
        <p:spPr>
          <a:xfrm>
            <a:off x="8527415" y="232958"/>
            <a:ext cx="3513074" cy="1819656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438912" y="1142786"/>
            <a:ext cx="56692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La struttura terziaria è dovuta all’ulteriore ripiegamento delle catene ad alfa-elica o foglietti beta.</a:t>
            </a:r>
          </a:p>
          <a:p>
            <a:r>
              <a:rPr lang="it-IT" dirty="0" smtClean="0"/>
              <a:t>In questo caso il ripiegamento è dovuto ad una forza attrattiva di tipo elettrostatico. </a:t>
            </a:r>
          </a:p>
          <a:p>
            <a:r>
              <a:rPr lang="it-IT" dirty="0" smtClean="0"/>
              <a:t>Proteine solubili globulari                                       </a:t>
            </a:r>
          </a:p>
          <a:p>
            <a:r>
              <a:rPr lang="it-IT" dirty="0" smtClean="0"/>
              <a:t>                                                         Legami  disolfuro</a:t>
            </a: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87" t="14839" r="8081" b="72647"/>
          <a:stretch/>
        </p:blipFill>
        <p:spPr>
          <a:xfrm>
            <a:off x="461137" y="2591457"/>
            <a:ext cx="2812415" cy="1033272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13" t="45587" r="14948" b="26978"/>
          <a:stretch/>
        </p:blipFill>
        <p:spPr>
          <a:xfrm>
            <a:off x="6027865" y="1328719"/>
            <a:ext cx="3507359" cy="2315165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188976" y="3816315"/>
            <a:ext cx="10393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5400" b="1" dirty="0" smtClean="0">
                <a:solidFill>
                  <a:srgbClr val="FFFF99"/>
                </a:solidFill>
                <a:latin typeface="Adobe Song Std L" panose="02020300000000000000" pitchFamily="18" charset="-128"/>
                <a:ea typeface="Adobe Song Std L" panose="02020300000000000000" pitchFamily="18" charset="-128"/>
              </a:rPr>
              <a:t>STRUTTURA QUATERNARIA</a:t>
            </a:r>
            <a:endParaRPr lang="it-IT" sz="5400" b="1" dirty="0">
              <a:solidFill>
                <a:srgbClr val="FFFF99"/>
              </a:solidFill>
              <a:latin typeface="Adobe Song Std L" panose="02020300000000000000" pitchFamily="18" charset="-128"/>
              <a:ea typeface="Adobe Song Std L" panose="02020300000000000000" pitchFamily="18" charset="-128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33" r="-1363"/>
          <a:stretch/>
        </p:blipFill>
        <p:spPr>
          <a:xfrm>
            <a:off x="8479536" y="4654296"/>
            <a:ext cx="3560953" cy="1197864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438912" y="4991336"/>
            <a:ext cx="62179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LA STRUTTURA QUATERNARIA è caratteristica solo di alcune proteine, questo perché i legami che legano le diverse </a:t>
            </a:r>
            <a:r>
              <a:rPr lang="it-IT" dirty="0" err="1" smtClean="0"/>
              <a:t>subunità</a:t>
            </a:r>
            <a:r>
              <a:rPr lang="it-IT" dirty="0" smtClean="0"/>
              <a:t> sono davvero deboli. Un esempio è l’ emoglobina, proteina coniugata ovvero unita a una parte non proteica (eme) </a:t>
            </a:r>
            <a:endParaRPr lang="it-IT" dirty="0"/>
          </a:p>
        </p:txBody>
      </p:sp>
      <p:pic>
        <p:nvPicPr>
          <p:cNvPr id="3074" name="Picture 2" descr="http://www.my-personaltrainer.it/fisiologia/emoglobina-struttur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27" y="232958"/>
            <a:ext cx="12004273" cy="641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119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75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384592"/>
            <a:ext cx="12104914" cy="2611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</a:pPr>
            <a:r>
              <a:rPr lang="it-IT" altLang="it-IT" sz="3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 Bold" charset="0"/>
              </a:rPr>
              <a:t>Le proteine svolgono molte funzioni di grande </a:t>
            </a:r>
            <a:r>
              <a:rPr lang="it-IT" altLang="it-IT" sz="36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 Bold" charset="0"/>
              </a:rPr>
              <a:t>importanza:</a:t>
            </a:r>
            <a:endParaRPr lang="it-IT" altLang="it-IT" sz="36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ヒラギノ角ゴ ProN W3" charset="-128"/>
              <a:cs typeface="Arial" panose="020B0604020202020204" pitchFamily="34" charset="0"/>
              <a:sym typeface="Arial Bold" charset="0"/>
            </a:endParaRPr>
          </a:p>
          <a:p>
            <a:pPr lv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2000" b="1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 Bold" charset="0"/>
              </a:rPr>
              <a:t>sostegno</a:t>
            </a:r>
            <a:r>
              <a:rPr lang="it-IT" altLang="it-IT" sz="200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 Bold" charset="0"/>
              </a:rPr>
              <a:t>– in forma di </a:t>
            </a:r>
            <a:r>
              <a:rPr lang="it-IT" altLang="it-IT" sz="2000" i="1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 Bold" charset="0"/>
              </a:rPr>
              <a:t>cheratina</a:t>
            </a:r>
            <a:r>
              <a:rPr lang="it-IT" altLang="it-IT" sz="200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 Bold" charset="0"/>
              </a:rPr>
              <a:t> (nei capelli e nelle unghie) e di </a:t>
            </a:r>
            <a:r>
              <a:rPr lang="it-IT" altLang="it-IT" sz="2000" i="1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 Bold" charset="0"/>
              </a:rPr>
              <a:t>collagene</a:t>
            </a:r>
            <a:r>
              <a:rPr lang="it-IT" altLang="it-IT" sz="200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 Bold" charset="0"/>
              </a:rPr>
              <a:t> (nei legamenti e nei tendini);</a:t>
            </a:r>
            <a:endParaRPr lang="it-IT" altLang="it-IT" sz="2000" dirty="0">
              <a:solidFill>
                <a:srgbClr val="000000"/>
              </a:solidFill>
              <a:latin typeface="Arial" panose="020B0604020202020204" pitchFamily="34" charset="0"/>
              <a:ea typeface="ヒラギノ角ゴ ProN W3" charset="-128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lv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2000" b="1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 Bold" charset="0"/>
              </a:rPr>
              <a:t>metabolismo</a:t>
            </a:r>
            <a:r>
              <a:rPr lang="it-IT" altLang="it-IT" sz="200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 Bold" charset="0"/>
              </a:rPr>
              <a:t> – gli </a:t>
            </a:r>
            <a:r>
              <a:rPr lang="it-IT" altLang="it-IT" sz="2000" i="1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 Bold" charset="0"/>
              </a:rPr>
              <a:t>enzimi </a:t>
            </a:r>
            <a:r>
              <a:rPr lang="it-IT" altLang="it-IT" sz="200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 Bold" charset="0"/>
              </a:rPr>
              <a:t>catalizzano le reazioni;</a:t>
            </a:r>
            <a:endParaRPr lang="it-IT" altLang="it-IT" sz="2000" dirty="0">
              <a:solidFill>
                <a:srgbClr val="000000"/>
              </a:solidFill>
              <a:latin typeface="Arial" panose="020B0604020202020204" pitchFamily="34" charset="0"/>
              <a:ea typeface="ヒラギノ角ゴ ProN W3" charset="-128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lv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2000" b="1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 Bold" charset="0"/>
              </a:rPr>
              <a:t>trasport</a:t>
            </a:r>
            <a:r>
              <a:rPr lang="it-IT" altLang="it-IT" sz="2000" b="1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" panose="020B0604020202020204" pitchFamily="34" charset="0"/>
              </a:rPr>
              <a:t>o</a:t>
            </a:r>
            <a:r>
              <a:rPr lang="it-IT" altLang="it-IT" sz="200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" panose="020B0604020202020204" pitchFamily="34" charset="0"/>
              </a:rPr>
              <a:t> – le </a:t>
            </a:r>
            <a:r>
              <a:rPr lang="it-IT" altLang="it-IT" sz="2000" i="1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" panose="020B0604020202020204" pitchFamily="34" charset="0"/>
              </a:rPr>
              <a:t>proteine di trasporto </a:t>
            </a:r>
            <a:r>
              <a:rPr lang="it-IT" altLang="it-IT" sz="200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" panose="020B0604020202020204" pitchFamily="34" charset="0"/>
              </a:rPr>
              <a:t>della membrana plasmatica consentono l’ingresso e l’uscita di sostanze dalla cellula;</a:t>
            </a:r>
          </a:p>
          <a:p>
            <a:pPr lv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2000" b="1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 Bold" charset="0"/>
              </a:rPr>
              <a:t>difesa</a:t>
            </a:r>
            <a:r>
              <a:rPr lang="it-IT" altLang="it-IT" sz="200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 Bold" charset="0"/>
              </a:rPr>
              <a:t> – gli </a:t>
            </a:r>
            <a:r>
              <a:rPr lang="it-IT" altLang="it-IT" sz="2000" i="1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 Bold" charset="0"/>
              </a:rPr>
              <a:t>anticorpi</a:t>
            </a:r>
            <a:r>
              <a:rPr lang="it-IT" altLang="it-IT" sz="200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 Bold" charset="0"/>
              </a:rPr>
              <a:t> distruggono gli agenti patogeni e prevengono le infezioni;</a:t>
            </a:r>
          </a:p>
          <a:p>
            <a:pPr lv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2000" b="1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 Bold" charset="0"/>
              </a:rPr>
              <a:t>regolazione</a:t>
            </a:r>
            <a:r>
              <a:rPr lang="it-IT" altLang="it-IT" sz="200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 Bold" charset="0"/>
              </a:rPr>
              <a:t> – alcuni ormoni, come l’</a:t>
            </a:r>
            <a:r>
              <a:rPr lang="it-IT" altLang="it-IT" sz="2000" i="1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 Bold" charset="0"/>
              </a:rPr>
              <a:t>insulina</a:t>
            </a:r>
            <a:r>
              <a:rPr lang="it-IT" altLang="it-IT" sz="200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 Bold" charset="0"/>
              </a:rPr>
              <a:t>, sono proteine di regolazione;</a:t>
            </a:r>
          </a:p>
          <a:p>
            <a:pPr lvl="0"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altLang="it-IT" sz="2000" b="1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 Bold" charset="0"/>
              </a:rPr>
              <a:t>movimento</a:t>
            </a:r>
            <a:r>
              <a:rPr lang="it-IT" altLang="it-IT" sz="200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" panose="020B0604020202020204" pitchFamily="34" charset="0"/>
              </a:rPr>
              <a:t> – l’</a:t>
            </a:r>
            <a:r>
              <a:rPr lang="it-IT" altLang="it-IT" sz="2000" i="1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" panose="020B0604020202020204" pitchFamily="34" charset="0"/>
              </a:rPr>
              <a:t>actina</a:t>
            </a:r>
            <a:r>
              <a:rPr lang="it-IT" altLang="it-IT" sz="200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" panose="020B0604020202020204" pitchFamily="34" charset="0"/>
              </a:rPr>
              <a:t> e la </a:t>
            </a:r>
            <a:r>
              <a:rPr lang="it-IT" altLang="it-IT" sz="2000" i="1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" panose="020B0604020202020204" pitchFamily="34" charset="0"/>
              </a:rPr>
              <a:t>miosina</a:t>
            </a:r>
            <a:r>
              <a:rPr lang="it-IT" altLang="it-IT" sz="2000" dirty="0">
                <a:solidFill>
                  <a:srgbClr val="000000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Arial" panose="020B0604020202020204" pitchFamily="34" charset="0"/>
              </a:rPr>
              <a:t> sono componenti dei tessuti muscolari</a:t>
            </a:r>
            <a:endParaRPr lang="it-IT" sz="2000" dirty="0"/>
          </a:p>
        </p:txBody>
      </p:sp>
      <p:pic>
        <p:nvPicPr>
          <p:cNvPr id="2050" name="Picture 2" descr="http://cdn.medicinalive.com/wp-content/uploads/2012/02/seta-per-riparare-il-cuore-danneggia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61" y="3475197"/>
            <a:ext cx="2613820" cy="1740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7426" y="3272219"/>
            <a:ext cx="2466975" cy="184785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7841" y="2350008"/>
            <a:ext cx="1142107" cy="1516952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5746" y="3866960"/>
            <a:ext cx="2528569" cy="1620813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10312" y="5768928"/>
            <a:ext cx="980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Il passaggio dalla conformazione ordinata a quella disordinata con perdita o diminuzione dell’attività biologica si chiama DENATUZIONE ( LA DENATURAZIONE NON COMPORTA LA DISTRUZIONE DEI LEGAMI PEPTIDICI)</a:t>
            </a: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" t="5507" b="28020"/>
          <a:stretch/>
        </p:blipFill>
        <p:spPr>
          <a:xfrm>
            <a:off x="34834" y="33648"/>
            <a:ext cx="12070080" cy="359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32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279AB1"/>
            </a:gs>
            <a:gs pos="39000">
              <a:schemeClr val="accent6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284704" y="175845"/>
            <a:ext cx="115154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dirty="0" smtClean="0">
                <a:latin typeface="Adobe Song Std L" panose="02020300000000000000" pitchFamily="18" charset="-128"/>
                <a:ea typeface="Adobe Song Std L" panose="02020300000000000000" pitchFamily="18" charset="-128"/>
              </a:rPr>
              <a:t>Una speciale classe di proteine è quella degli </a:t>
            </a:r>
            <a:r>
              <a:rPr lang="it-IT" sz="4800" dirty="0" smtClean="0">
                <a:solidFill>
                  <a:srgbClr val="0070C0"/>
                </a:solidFill>
                <a:latin typeface="Adobe Song Std L" panose="02020300000000000000" pitchFamily="18" charset="-128"/>
                <a:ea typeface="Adobe Song Std L" panose="02020300000000000000" pitchFamily="18" charset="-128"/>
              </a:rPr>
              <a:t>enzimi</a:t>
            </a:r>
            <a:r>
              <a:rPr lang="it-IT" sz="3200" dirty="0">
                <a:latin typeface="Adobe Song Std L" panose="02020300000000000000" pitchFamily="18" charset="-128"/>
                <a:ea typeface="Adobe Song Std L" panose="02020300000000000000" pitchFamily="18" charset="-128"/>
              </a:rPr>
              <a:t>. Un enzima è un catalizzatore biologico </a:t>
            </a:r>
            <a:r>
              <a:rPr lang="it-IT" sz="3200" dirty="0" smtClean="0">
                <a:latin typeface="Adobe Song Std L" panose="02020300000000000000" pitchFamily="18" charset="-128"/>
                <a:ea typeface="Adobe Song Std L" panose="02020300000000000000" pitchFamily="18" charset="-128"/>
              </a:rPr>
              <a:t>altamente specifico </a:t>
            </a:r>
            <a:r>
              <a:rPr lang="it-IT" sz="3200" dirty="0">
                <a:latin typeface="Adobe Song Std L" panose="02020300000000000000" pitchFamily="18" charset="-128"/>
                <a:ea typeface="Adobe Song Std L" panose="02020300000000000000" pitchFamily="18" charset="-128"/>
              </a:rPr>
              <a:t>(riconosce </a:t>
            </a:r>
            <a:r>
              <a:rPr lang="it-IT" sz="3200" dirty="0" smtClean="0">
                <a:latin typeface="Adobe Song Std L" panose="02020300000000000000" pitchFamily="18" charset="-128"/>
                <a:ea typeface="Adobe Song Std L" panose="02020300000000000000" pitchFamily="18" charset="-128"/>
              </a:rPr>
              <a:t>un solo substrato o un gruppo ristretto di quelli)</a:t>
            </a:r>
            <a:endParaRPr lang="it-IT" sz="3200" dirty="0">
              <a:latin typeface="Adobe Song Std L" panose="02020300000000000000" pitchFamily="18" charset="-128"/>
              <a:ea typeface="Adobe Song Std L" panose="02020300000000000000" pitchFamily="18" charset="-128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97" t="74250" r="251" b="-1653"/>
          <a:stretch/>
        </p:blipFill>
        <p:spPr>
          <a:xfrm>
            <a:off x="107092" y="3466279"/>
            <a:ext cx="5453222" cy="2724674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347076" y="2621281"/>
            <a:ext cx="50075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latin typeface="Aparajita" panose="020B0604020202020204" pitchFamily="34" charset="0"/>
                <a:cs typeface="Aparajita" panose="020B0604020202020204" pitchFamily="34" charset="0"/>
              </a:rPr>
              <a:t>LE MOLECOLE SULLE QUALI AGISCONO GLI ENZIMI SI CHIAMANO </a:t>
            </a:r>
            <a:r>
              <a:rPr lang="it-IT" sz="2400" dirty="0" smtClean="0">
                <a:solidFill>
                  <a:srgbClr val="002060"/>
                </a:solidFill>
                <a:latin typeface="Aparajita" panose="020B0604020202020204" pitchFamily="34" charset="0"/>
                <a:cs typeface="Aparajita" panose="020B0604020202020204" pitchFamily="34" charset="0"/>
              </a:rPr>
              <a:t>SUBSTRATI</a:t>
            </a:r>
            <a:endParaRPr lang="it-IT" sz="2400" dirty="0">
              <a:solidFill>
                <a:srgbClr val="002060"/>
              </a:solidFill>
              <a:latin typeface="Aparajita" panose="020B0604020202020204" pitchFamily="34" charset="0"/>
              <a:cs typeface="Aparajita" panose="020B0604020202020204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5792863" y="2926283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 smtClean="0"/>
              <a:t>Gli enzimi </a:t>
            </a:r>
            <a:r>
              <a:rPr lang="it-IT" dirty="0"/>
              <a:t>accelerano enormemente la velocità di specifiche reazioni chimiche, determinando quali, tra le pressoché infinite reazioni che potrebbero avvenire tra le sostanze presenti, avvengono realmente a velocità apprezzabile. Di fatto, ogni molecola appena un po' complessa presente in un essere vivente è prodotta da </a:t>
            </a:r>
            <a:r>
              <a:rPr lang="it-IT" dirty="0" smtClean="0"/>
              <a:t>enzimi</a:t>
            </a:r>
            <a:endParaRPr lang="it-IT" dirty="0"/>
          </a:p>
        </p:txBody>
      </p:sp>
      <p:sp>
        <p:nvSpPr>
          <p:cNvPr id="7" name="Freccia in giù 6"/>
          <p:cNvSpPr/>
          <p:nvPr/>
        </p:nvSpPr>
        <p:spPr>
          <a:xfrm flipH="1">
            <a:off x="1272335" y="3328086"/>
            <a:ext cx="45719" cy="26609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Freccia in giù 7"/>
          <p:cNvSpPr/>
          <p:nvPr/>
        </p:nvSpPr>
        <p:spPr>
          <a:xfrm rot="19615945">
            <a:off x="1584490" y="4626624"/>
            <a:ext cx="263611" cy="15546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642437" y="6204954"/>
            <a:ext cx="4917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Soltanto alcune regioni dell’enzima sono interessate all’ attività catalitica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2540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4" grpId="0"/>
      <p:bldP spid="7" grpId="0" animBg="1"/>
      <p:bldP spid="8" grpId="0" animBg="1"/>
      <p:bldP spid="9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632</TotalTime>
  <Words>688</Words>
  <Application>Microsoft Office PowerPoint</Application>
  <PresentationFormat>Widescreen</PresentationFormat>
  <Paragraphs>47</Paragraphs>
  <Slides>9</Slides>
  <Notes>1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16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26" baseType="lpstr">
      <vt:lpstr>Adobe Gothic Std B</vt:lpstr>
      <vt:lpstr>Adobe Kaiti Std R</vt:lpstr>
      <vt:lpstr>Adobe Song Std L</vt:lpstr>
      <vt:lpstr>Adobe Devanagari</vt:lpstr>
      <vt:lpstr>Adobe Garamond Pro</vt:lpstr>
      <vt:lpstr>Adobe Garamond Pro Bold</vt:lpstr>
      <vt:lpstr>Adobe Hebrew</vt:lpstr>
      <vt:lpstr>Aharoni</vt:lpstr>
      <vt:lpstr>Aparajita</vt:lpstr>
      <vt:lpstr>Arial</vt:lpstr>
      <vt:lpstr>Arial Bold</vt:lpstr>
      <vt:lpstr>Baskerville Old Face</vt:lpstr>
      <vt:lpstr>Calibri</vt:lpstr>
      <vt:lpstr>Calibri Light</vt:lpstr>
      <vt:lpstr>High Tower Text</vt:lpstr>
      <vt:lpstr>ヒラギノ角ゴ ProN W3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PROTEINE</dc:title>
  <dc:creator>Salvo&amp;Monica</dc:creator>
  <cp:lastModifiedBy>Salvo&amp;Monica</cp:lastModifiedBy>
  <cp:revision>65</cp:revision>
  <dcterms:created xsi:type="dcterms:W3CDTF">2015-04-12T16:22:31Z</dcterms:created>
  <dcterms:modified xsi:type="dcterms:W3CDTF">2015-04-29T04:39:19Z</dcterms:modified>
</cp:coreProperties>
</file>