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565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Sesso</a:t>
            </a:r>
            <a:endParaRPr lang="en-US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Ssesso</c:v>
                </c:pt>
              </c:strCache>
            </c:strRef>
          </c:tx>
          <c:dLbls>
            <c:showVal val="1"/>
            <c:showLeaderLines val="1"/>
          </c:dLbls>
          <c:cat>
            <c:strRef>
              <c:f>Foglio1!$A$2:$A$3</c:f>
              <c:strCache>
                <c:ptCount val="2"/>
                <c:pt idx="0">
                  <c:v>maschi</c:v>
                </c:pt>
                <c:pt idx="1">
                  <c:v>femmine</c:v>
                </c:pt>
              </c:strCache>
            </c:strRef>
          </c:cat>
          <c:val>
            <c:numRef>
              <c:f>Foglio1!$B$2:$B$3</c:f>
              <c:numCache>
                <c:formatCode>0%</c:formatCode>
                <c:ptCount val="2"/>
                <c:pt idx="0">
                  <c:v>0.63000000000000023</c:v>
                </c:pt>
                <c:pt idx="1">
                  <c:v>0.37000000000000011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Età</c:v>
                </c:pt>
              </c:strCache>
            </c:strRef>
          </c:tx>
          <c:dLbls>
            <c:showVal val="1"/>
            <c:showLeaderLines val="1"/>
          </c:dLbls>
          <c:cat>
            <c:strRef>
              <c:f>Foglio1!$A$2:$A$6</c:f>
              <c:strCache>
                <c:ptCount val="5"/>
                <c:pt idx="0">
                  <c:v>da 1 a 20</c:v>
                </c:pt>
                <c:pt idx="1">
                  <c:v>da 21 a 40</c:v>
                </c:pt>
                <c:pt idx="2">
                  <c:v>da 41 a 60</c:v>
                </c:pt>
                <c:pt idx="3">
                  <c:v>oltre 60</c:v>
                </c:pt>
                <c:pt idx="4">
                  <c:v>non dichiarata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6.0000000000000019E-2</c:v>
                </c:pt>
                <c:pt idx="1">
                  <c:v>0.25</c:v>
                </c:pt>
                <c:pt idx="2">
                  <c:v>0.29000000000000009</c:v>
                </c:pt>
                <c:pt idx="3">
                  <c:v>0.13</c:v>
                </c:pt>
                <c:pt idx="4">
                  <c:v>0.27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Nazionalità</c:v>
                </c:pt>
              </c:strCache>
            </c:strRef>
          </c:tx>
          <c:dLbls>
            <c:showVal val="1"/>
            <c:showLeaderLines val="1"/>
          </c:dLbls>
          <c:cat>
            <c:strRef>
              <c:f>Foglio1!$A$2:$A$4</c:f>
              <c:strCache>
                <c:ptCount val="3"/>
                <c:pt idx="0">
                  <c:v>italiana</c:v>
                </c:pt>
                <c:pt idx="1">
                  <c:v>comunitaria</c:v>
                </c:pt>
                <c:pt idx="2">
                  <c:v>extracomunitaria</c:v>
                </c:pt>
              </c:strCache>
            </c:strRef>
          </c:cat>
          <c:val>
            <c:numRef>
              <c:f>Foglio1!$B$2:$B$4</c:f>
              <c:numCache>
                <c:formatCode>0%</c:formatCode>
                <c:ptCount val="3"/>
                <c:pt idx="0">
                  <c:v>0.94000000000000017</c:v>
                </c:pt>
                <c:pt idx="1">
                  <c:v>4.0000000000000015E-2</c:v>
                </c:pt>
                <c:pt idx="2">
                  <c:v>2.0000000000000007E-2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Titolo di studio</c:v>
                </c:pt>
              </c:strCache>
            </c:strRef>
          </c:tx>
          <c:dLbls>
            <c:dLbl>
              <c:idx val="0"/>
              <c:delete val="1"/>
            </c:dLbl>
            <c:showVal val="1"/>
            <c:showLeaderLines val="1"/>
          </c:dLbls>
          <c:cat>
            <c:strRef>
              <c:f>Foglio1!$A$2:$A$6</c:f>
              <c:strCache>
                <c:ptCount val="5"/>
                <c:pt idx="0">
                  <c:v>nessuno</c:v>
                </c:pt>
                <c:pt idx="1">
                  <c:v>scuola elementare</c:v>
                </c:pt>
                <c:pt idx="2">
                  <c:v>scuola media</c:v>
                </c:pt>
                <c:pt idx="3">
                  <c:v>scuola superiore</c:v>
                </c:pt>
                <c:pt idx="4">
                  <c:v>università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0</c:v>
                </c:pt>
                <c:pt idx="1">
                  <c:v>0.33000000000000013</c:v>
                </c:pt>
                <c:pt idx="2">
                  <c:v>0.35000000000000009</c:v>
                </c:pt>
                <c:pt idx="3">
                  <c:v>0.25</c:v>
                </c:pt>
                <c:pt idx="4">
                  <c:v>7.0000000000000021E-2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Professione</c:v>
                </c:pt>
              </c:strCache>
            </c:strRef>
          </c:tx>
          <c:dLbls>
            <c:showVal val="1"/>
            <c:showLeaderLines val="1"/>
          </c:dLbls>
          <c:cat>
            <c:strRef>
              <c:f>Foglio1!$A$2:$A$7</c:f>
              <c:strCache>
                <c:ptCount val="6"/>
                <c:pt idx="0">
                  <c:v>studente</c:v>
                </c:pt>
                <c:pt idx="1">
                  <c:v>lavoratore dipendente</c:v>
                </c:pt>
                <c:pt idx="2">
                  <c:v>casalingo/a</c:v>
                </c:pt>
                <c:pt idx="3">
                  <c:v>pensionato/a</c:v>
                </c:pt>
                <c:pt idx="4">
                  <c:v>disoccupato/a</c:v>
                </c:pt>
                <c:pt idx="5">
                  <c:v>altro</c:v>
                </c:pt>
              </c:strCache>
            </c:strRef>
          </c:cat>
          <c:val>
            <c:numRef>
              <c:f>Foglio1!$B$2:$B$7</c:f>
              <c:numCache>
                <c:formatCode>0%</c:formatCode>
                <c:ptCount val="6"/>
                <c:pt idx="0">
                  <c:v>0.13</c:v>
                </c:pt>
                <c:pt idx="1">
                  <c:v>0.23</c:v>
                </c:pt>
                <c:pt idx="2">
                  <c:v>0.27</c:v>
                </c:pt>
                <c:pt idx="3">
                  <c:v>0.15000000000000005</c:v>
                </c:pt>
                <c:pt idx="4">
                  <c:v>7.0000000000000021E-2</c:v>
                </c:pt>
                <c:pt idx="5">
                  <c:v>0.15000000000000005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Quante volte all'anno vai al cinema?</c:v>
                </c:pt>
              </c:strCache>
            </c:strRef>
          </c:tx>
          <c:dLbls>
            <c:showVal val="1"/>
            <c:showLeaderLines val="1"/>
          </c:dLbls>
          <c:cat>
            <c:strRef>
              <c:f>Foglio1!$A$2:$A$4</c:f>
              <c:strCache>
                <c:ptCount val="3"/>
                <c:pt idx="0">
                  <c:v>da 0 a 5</c:v>
                </c:pt>
                <c:pt idx="1">
                  <c:v>da 6 a 10</c:v>
                </c:pt>
                <c:pt idx="2">
                  <c:v>oltre</c:v>
                </c:pt>
              </c:strCache>
            </c:strRef>
          </c:cat>
          <c:val>
            <c:numRef>
              <c:f>Foglio1!$B$2:$B$4</c:f>
              <c:numCache>
                <c:formatCode>0%</c:formatCode>
                <c:ptCount val="3"/>
                <c:pt idx="0">
                  <c:v>0.71000000000000019</c:v>
                </c:pt>
                <c:pt idx="1">
                  <c:v>0.17</c:v>
                </c:pt>
                <c:pt idx="2">
                  <c:v>0.12000000000000002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Come sei venuto a conoscenza del progetto "Il cinema in corsia"?</c:v>
                </c:pt>
              </c:strCache>
            </c:strRef>
          </c:tx>
          <c:dLbls>
            <c:showVal val="1"/>
            <c:showLeaderLines val="1"/>
          </c:dLbls>
          <c:cat>
            <c:strRef>
              <c:f>Foglio1!$A$2:$A$4</c:f>
              <c:strCache>
                <c:ptCount val="3"/>
                <c:pt idx="0">
                  <c:v>personale sanitario e parasanitario</c:v>
                </c:pt>
                <c:pt idx="1">
                  <c:v>amici e conoscenti</c:v>
                </c:pt>
                <c:pt idx="2">
                  <c:v>altro</c:v>
                </c:pt>
              </c:strCache>
            </c:strRef>
          </c:cat>
          <c:val>
            <c:numRef>
              <c:f>Foglio1!$B$2:$B$4</c:f>
              <c:numCache>
                <c:formatCode>0%</c:formatCode>
                <c:ptCount val="3"/>
                <c:pt idx="0">
                  <c:v>0.83000000000000018</c:v>
                </c:pt>
                <c:pt idx="1">
                  <c:v>7.0000000000000021E-2</c:v>
                </c:pt>
                <c:pt idx="2">
                  <c:v>0.1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Ritieni che la presentazione introduttiva al film sia stata interessante?</c:v>
                </c:pt>
              </c:strCache>
            </c:strRef>
          </c:tx>
          <c:dLbls>
            <c:showVal val="1"/>
            <c:showLeaderLines val="1"/>
          </c:dLbls>
          <c:cat>
            <c:strRef>
              <c:f>Foglio1!$A$2:$A$6</c:f>
              <c:strCache>
                <c:ptCount val="5"/>
                <c:pt idx="0">
                  <c:v>per nulla</c:v>
                </c:pt>
                <c:pt idx="1">
                  <c:v>un po'</c:v>
                </c:pt>
                <c:pt idx="2">
                  <c:v>abbastanza</c:v>
                </c:pt>
                <c:pt idx="3">
                  <c:v>molto </c:v>
                </c:pt>
                <c:pt idx="4">
                  <c:v>moltissimo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0.31000000000000011</c:v>
                </c:pt>
                <c:pt idx="3">
                  <c:v>0.44</c:v>
                </c:pt>
                <c:pt idx="4">
                  <c:v>0.25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Ritieni tali iniziative utili?</c:v>
                </c:pt>
              </c:strCache>
            </c:strRef>
          </c:tx>
          <c:dLbls>
            <c:dLbl>
              <c:idx val="0"/>
              <c:delete val="1"/>
            </c:dLbl>
            <c:dLbl>
              <c:idx val="1"/>
              <c:delete val="1"/>
            </c:dLbl>
            <c:showVal val="1"/>
            <c:showLeaderLines val="1"/>
          </c:dLbls>
          <c:cat>
            <c:strRef>
              <c:f>Foglio1!$A$2:$A$6</c:f>
              <c:strCache>
                <c:ptCount val="5"/>
                <c:pt idx="0">
                  <c:v>per nulla</c:v>
                </c:pt>
                <c:pt idx="1">
                  <c:v>un po'</c:v>
                </c:pt>
                <c:pt idx="2">
                  <c:v>abbastanza</c:v>
                </c:pt>
                <c:pt idx="3">
                  <c:v>molto</c:v>
                </c:pt>
                <c:pt idx="4">
                  <c:v>moltissimo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0.16600000000000001</c:v>
                </c:pt>
                <c:pt idx="3">
                  <c:v>0.39500000000000013</c:v>
                </c:pt>
                <c:pt idx="4">
                  <c:v>0.43750000000000011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tx>
        <c:rich>
          <a:bodyPr/>
          <a:lstStyle/>
          <a:p>
            <a:pPr>
              <a:defRPr/>
            </a:pPr>
            <a:r>
              <a:rPr lang="it-IT" dirty="0"/>
              <a:t>Ritieni che tale iniziativa possa aiutare la </a:t>
            </a:r>
            <a:r>
              <a:rPr lang="it-IT" dirty="0" smtClean="0"/>
              <a:t>socializzazione?</a:t>
            </a:r>
            <a:endParaRPr lang="it-IT" dirty="0"/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6.4312171916010547E-2"/>
          <c:y val="0.2870994094488189"/>
          <c:w val="0.62120374015748059"/>
          <c:h val="0.63745743110236219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Ritieni che tale iniziativa possa aiutare la socializzazione</c:v>
                </c:pt>
              </c:strCache>
            </c:strRef>
          </c:tx>
          <c:dLbls>
            <c:dLbl>
              <c:idx val="0"/>
              <c:delete val="1"/>
            </c:dLbl>
            <c:showVal val="1"/>
            <c:showLeaderLines val="1"/>
          </c:dLbls>
          <c:cat>
            <c:strRef>
              <c:f>Foglio1!$A$2:$A$6</c:f>
              <c:strCache>
                <c:ptCount val="5"/>
                <c:pt idx="0">
                  <c:v>per nulla</c:v>
                </c:pt>
                <c:pt idx="1">
                  <c:v>un po'</c:v>
                </c:pt>
                <c:pt idx="2">
                  <c:v>abbastanza</c:v>
                </c:pt>
                <c:pt idx="3">
                  <c:v>molto</c:v>
                </c:pt>
                <c:pt idx="4">
                  <c:v>moltissimo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0</c:v>
                </c:pt>
                <c:pt idx="1">
                  <c:v>2.0799999999999999E-2</c:v>
                </c:pt>
                <c:pt idx="2">
                  <c:v>0.2291</c:v>
                </c:pt>
                <c:pt idx="3">
                  <c:v>0.33300000000000013</c:v>
                </c:pt>
                <c:pt idx="4">
                  <c:v>0.41600000000000009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tx>
        <c:rich>
          <a:bodyPr/>
          <a:lstStyle/>
          <a:p>
            <a:pPr>
              <a:defRPr/>
            </a:pPr>
            <a:r>
              <a:rPr lang="it-IT" dirty="0"/>
              <a:t>Nella gestione della tua malattia, ritieni che tale iniziativa </a:t>
            </a:r>
            <a:r>
              <a:rPr lang="it-IT" dirty="0" smtClean="0"/>
              <a:t>possa:</a:t>
            </a:r>
            <a:endParaRPr lang="it-IT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Nella gestione della tua malattia, ritieni che tale iniziativa possa</c:v>
                </c:pt>
              </c:strCache>
            </c:strRef>
          </c:tx>
          <c:dLbls>
            <c:showVal val="1"/>
            <c:showLeaderLines val="1"/>
          </c:dLbls>
          <c:cat>
            <c:strRef>
              <c:f>Foglio1!$A$2:$A$5</c:f>
              <c:strCache>
                <c:ptCount val="4"/>
                <c:pt idx="0">
                  <c:v>alleggerire il peso della sofferenza</c:v>
                </c:pt>
                <c:pt idx="1">
                  <c:v>calmare l'ansia</c:v>
                </c:pt>
                <c:pt idx="2">
                  <c:v>ritrovare nuove energie</c:v>
                </c:pt>
                <c:pt idx="3">
                  <c:v>non modificare niente</c:v>
                </c:pt>
              </c:strCache>
            </c:strRef>
          </c:cat>
          <c:val>
            <c:numRef>
              <c:f>Foglio1!$B$2:$B$5</c:f>
              <c:numCache>
                <c:formatCode>0%</c:formatCode>
                <c:ptCount val="4"/>
                <c:pt idx="0">
                  <c:v>0.43750000000000011</c:v>
                </c:pt>
                <c:pt idx="1">
                  <c:v>0.35410000000000008</c:v>
                </c:pt>
                <c:pt idx="2">
                  <c:v>0.20830000000000001</c:v>
                </c:pt>
                <c:pt idx="3">
                  <c:v>0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Ritieni che tale iniziativa possa aiutare a migliorare il tuo benessere?</c:v>
                </c:pt>
              </c:strCache>
            </c:strRef>
          </c:tx>
          <c:dLbls>
            <c:dLbl>
              <c:idx val="0"/>
              <c:delete val="1"/>
            </c:dLbl>
            <c:showVal val="1"/>
            <c:showLeaderLines val="1"/>
          </c:dLbls>
          <c:cat>
            <c:strRef>
              <c:f>Foglio1!$A$2:$A$6</c:f>
              <c:strCache>
                <c:ptCount val="5"/>
                <c:pt idx="0">
                  <c:v>per nulla</c:v>
                </c:pt>
                <c:pt idx="1">
                  <c:v>un po'</c:v>
                </c:pt>
                <c:pt idx="2">
                  <c:v>abbastanza</c:v>
                </c:pt>
                <c:pt idx="3">
                  <c:v>molto</c:v>
                </c:pt>
                <c:pt idx="4">
                  <c:v>moltissimo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0</c:v>
                </c:pt>
                <c:pt idx="1">
                  <c:v>0.125</c:v>
                </c:pt>
                <c:pt idx="2">
                  <c:v>0.37500000000000011</c:v>
                </c:pt>
                <c:pt idx="3">
                  <c:v>0.31250000000000011</c:v>
                </c:pt>
                <c:pt idx="4">
                  <c:v>0.18750000000000006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Che genere di film preferisci?</c:v>
                </c:pt>
              </c:strCache>
            </c:strRef>
          </c:tx>
          <c:dLbls>
            <c:showVal val="1"/>
            <c:showLeaderLines val="1"/>
          </c:dLbls>
          <c:cat>
            <c:strRef>
              <c:f>Foglio1!$A$2:$A$7</c:f>
              <c:strCache>
                <c:ptCount val="6"/>
                <c:pt idx="0">
                  <c:v>azione</c:v>
                </c:pt>
                <c:pt idx="1">
                  <c:v>comico</c:v>
                </c:pt>
                <c:pt idx="2">
                  <c:v>drammatico</c:v>
                </c:pt>
                <c:pt idx="3">
                  <c:v>storico</c:v>
                </c:pt>
                <c:pt idx="4">
                  <c:v>musical</c:v>
                </c:pt>
                <c:pt idx="5">
                  <c:v>sentimentale</c:v>
                </c:pt>
              </c:strCache>
            </c:strRef>
          </c:cat>
          <c:val>
            <c:numRef>
              <c:f>Foglio1!$B$2:$B$7</c:f>
              <c:numCache>
                <c:formatCode>0%</c:formatCode>
                <c:ptCount val="6"/>
                <c:pt idx="0">
                  <c:v>0.13</c:v>
                </c:pt>
                <c:pt idx="1">
                  <c:v>0.65000000000000024</c:v>
                </c:pt>
                <c:pt idx="2">
                  <c:v>6.0000000000000019E-2</c:v>
                </c:pt>
                <c:pt idx="3">
                  <c:v>8.0000000000000029E-2</c:v>
                </c:pt>
                <c:pt idx="4">
                  <c:v>4.0000000000000015E-2</c:v>
                </c:pt>
                <c:pt idx="5">
                  <c:v>0.12000000000000002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2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15744-5D37-4505-85EE-2FFEFAFCCAD1}" type="datetimeFigureOut">
              <a:rPr lang="it-IT" smtClean="0"/>
              <a:pPr/>
              <a:t>23/06/2012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AD682-CFCC-4DC1-8952-A73A97A2C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C900325236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052736"/>
            <a:ext cx="1497013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MC900254376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5373216"/>
            <a:ext cx="1019175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MC900347445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980728"/>
            <a:ext cx="11842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WordArt 5"/>
          <p:cNvSpPr>
            <a:spLocks noChangeArrowheads="1" noChangeShapeType="1" noTextEdit="1"/>
          </p:cNvSpPr>
          <p:nvPr/>
        </p:nvSpPr>
        <p:spPr bwMode="auto">
          <a:xfrm>
            <a:off x="2483768" y="1844824"/>
            <a:ext cx="3524250" cy="78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it-IT" sz="3600" b="1" kern="10" spc="0" dirty="0" smtClean="0">
                <a:ln w="2540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solidFill>
                  <a:srgbClr val="0000FF"/>
                </a:solidFill>
                <a:effectLst/>
                <a:latin typeface="Comic Sans MS"/>
              </a:rPr>
              <a:t>IL CINEMA IN CORSIA</a:t>
            </a:r>
            <a:endParaRPr lang="it-IT" sz="3600" b="1" kern="10" spc="0" dirty="0">
              <a:ln w="25400">
                <a:solidFill>
                  <a:srgbClr val="000000"/>
                </a:solidFill>
                <a:prstDash val="dash"/>
                <a:round/>
                <a:headEnd/>
                <a:tailEnd/>
              </a:ln>
              <a:solidFill>
                <a:srgbClr val="0000FF"/>
              </a:solidFill>
              <a:effectLst/>
              <a:latin typeface="Comic Sans MS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4016677"/>
            <a:ext cx="91440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Un progetto interattivo-multimediale di confronto e dibattito</a:t>
            </a:r>
            <a:endParaRPr kumimoji="0" lang="it-IT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tra pazienti di diverse Unità Operative</a:t>
            </a:r>
            <a:endParaRPr kumimoji="0" lang="it-IT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reccia a destra 6">
            <a:hlinkClick r:id="" action="ppaction://hlinkshowjump?jump=nextslide"/>
          </p:cNvPr>
          <p:cNvSpPr/>
          <p:nvPr/>
        </p:nvSpPr>
        <p:spPr>
          <a:xfrm>
            <a:off x="7812360" y="5805264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150"/>
                            </p:stCondLst>
                            <p:childTnLst>
                              <p:par>
                                <p:cTn id="31" presetID="19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2195736" y="548680"/>
            <a:ext cx="47355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QUESTIONARIO </a:t>
            </a: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DI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GRADIMENTO</a:t>
            </a:r>
            <a:endParaRPr kumimoji="0" lang="it-IT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403648" y="2132856"/>
            <a:ext cx="61926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 smtClean="0">
                <a:latin typeface="Comic Sans MS" pitchFamily="66" charset="0"/>
              </a:rPr>
              <a:t>Abbiamo chiesto ad ogni spettatore di dedicarci qualche minuto del proprio tempo per esprimere un parere sulle attività svolte nell’ambito del progetto “Il cinema in corsia”: ogni suggerimento o consiglio è stato per noi di grande aiuto per migliorare il servizio offerto. Il questionario, oltre a raccogliere i dati anagrafici, poneva domande riguardo l’incidenza di tale iniziativa sul miglioramento del benessere, della socializzazione e la riduzione dello stress che  la degenza in ospedale può comportare.</a:t>
            </a:r>
            <a:endParaRPr lang="it-IT" sz="2000" dirty="0">
              <a:latin typeface="Comic Sans MS" pitchFamily="66" charset="0"/>
            </a:endParaRPr>
          </a:p>
        </p:txBody>
      </p:sp>
      <p:pic>
        <p:nvPicPr>
          <p:cNvPr id="4" name="Picture 4" descr="MC900347445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836712"/>
            <a:ext cx="701515" cy="115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MC900325236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7" y="980728"/>
            <a:ext cx="8181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ccia a destra 5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destra 6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reccia a destra 2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4" name="Freccia a destra 3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reccia a destra 3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reccia a destra 3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reccia a destra 2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/>
          <p:nvPr/>
        </p:nvGraphicFramePr>
        <p:xfrm>
          <a:off x="1475656" y="119675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reccia a destra 3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reccia a destra 3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reccia a destra 3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reccia a destra 3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reccia a destra 2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reccia a destra 2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reccia a destra 2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reccia a destra 2">
            <a:hlinkClick r:id="" action="ppaction://hlinkshowjump?jump=nextslide"/>
          </p:cNvPr>
          <p:cNvSpPr/>
          <p:nvPr/>
        </p:nvSpPr>
        <p:spPr>
          <a:xfrm>
            <a:off x="7596336" y="5661248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co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reccia a destra 4">
            <a:hlinkClick r:id="" action="ppaction://hlinkshowjump?jump=previousslide"/>
          </p:cNvPr>
          <p:cNvSpPr/>
          <p:nvPr/>
        </p:nvSpPr>
        <p:spPr>
          <a:xfrm rot="10800000">
            <a:off x="1043608" y="5733256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   </a:t>
            </a:r>
            <a:endParaRPr lang="it-IT" dirty="0"/>
          </a:p>
        </p:txBody>
      </p:sp>
      <p:sp>
        <p:nvSpPr>
          <p:cNvPr id="6" name="Pagina iniziale 5">
            <a:hlinkClick r:id="" action="ppaction://hlinkshowjump?jump=firstslide" highlightClick="1"/>
          </p:cNvPr>
          <p:cNvSpPr/>
          <p:nvPr/>
        </p:nvSpPr>
        <p:spPr>
          <a:xfrm>
            <a:off x="7380312" y="5805264"/>
            <a:ext cx="504056" cy="432048"/>
          </a:xfrm>
          <a:prstGeom prst="actionButtonHom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scene3d>
            <a:camera prst="orthographicFront"/>
            <a:lightRig rig="freezing" dir="t">
              <a:rot lat="0" lon="0" rev="2400000"/>
            </a:lightRig>
          </a:scene3d>
          <a:sp3d>
            <a:bevelB w="1016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convex"/>
            </a:sp3d>
          </a:bodyPr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200</Words>
  <Application>Microsoft Office PowerPoint</Application>
  <PresentationFormat>Presentazione su schermo (4:3)</PresentationFormat>
  <Paragraphs>33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Carmela</dc:creator>
  <cp:lastModifiedBy>Carmela</cp:lastModifiedBy>
  <cp:revision>25</cp:revision>
  <dcterms:created xsi:type="dcterms:W3CDTF">2012-06-11T15:01:04Z</dcterms:created>
  <dcterms:modified xsi:type="dcterms:W3CDTF">2012-06-23T00:52:39Z</dcterms:modified>
</cp:coreProperties>
</file>